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59" r:id="rId3"/>
    <p:sldId id="264" r:id="rId4"/>
    <p:sldId id="284" r:id="rId5"/>
    <p:sldId id="285" r:id="rId6"/>
    <p:sldId id="280" r:id="rId7"/>
    <p:sldId id="282" r:id="rId8"/>
    <p:sldId id="265" r:id="rId9"/>
    <p:sldId id="267" r:id="rId10"/>
    <p:sldId id="276" r:id="rId11"/>
    <p:sldId id="268" r:id="rId12"/>
    <p:sldId id="273" r:id="rId13"/>
    <p:sldId id="274" r:id="rId14"/>
    <p:sldId id="289" r:id="rId15"/>
    <p:sldId id="270" r:id="rId16"/>
    <p:sldId id="288" r:id="rId17"/>
    <p:sldId id="277" r:id="rId18"/>
    <p:sldId id="287" r:id="rId19"/>
    <p:sldId id="290" r:id="rId20"/>
    <p:sldId id="275" r:id="rId21"/>
    <p:sldId id="291" r:id="rId22"/>
    <p:sldId id="278" r:id="rId23"/>
    <p:sldId id="279" r:id="rId24"/>
    <p:sldId id="266" r:id="rId25"/>
    <p:sldId id="286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94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18" autoAdjust="0"/>
    <p:restoredTop sz="86293"/>
  </p:normalViewPr>
  <p:slideViewPr>
    <p:cSldViewPr snapToGrid="0">
      <p:cViewPr>
        <p:scale>
          <a:sx n="100" d="100"/>
          <a:sy n="100" d="100"/>
        </p:scale>
        <p:origin x="184" y="736"/>
      </p:cViewPr>
      <p:guideLst/>
    </p:cSldViewPr>
  </p:slideViewPr>
  <p:outlineViewPr>
    <p:cViewPr>
      <p:scale>
        <a:sx n="33" d="100"/>
        <a:sy n="33" d="100"/>
      </p:scale>
      <p:origin x="0" y="-42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84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934D44-59D9-1046-B269-AEB8D6484CE2}" type="datetimeFigureOut">
              <a:rPr lang="en-US" smtClean="0"/>
              <a:t>11/23/17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D73F55-6D50-CF45-8C4C-054BC975E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863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application URD</a:t>
            </a:r>
          </a:p>
          <a:p>
            <a:pPr lvl="0"/>
            <a:r>
              <a:rPr lang="en-GB" dirty="0"/>
              <a:t>Start</a:t>
            </a:r>
            <a:r>
              <a:rPr lang="en-GB" baseline="0" dirty="0"/>
              <a:t> point is the Test which comprises an Action, Page Item and Value</a:t>
            </a:r>
          </a:p>
          <a:p>
            <a:pPr lvl="0"/>
            <a:r>
              <a:rPr lang="en-GB" dirty="0"/>
              <a:t>The Action is fe</a:t>
            </a:r>
            <a:r>
              <a:rPr lang="en-GB" baseline="0" dirty="0"/>
              <a:t>d from a library of actions, which vary based on the underlying technology and application theme.</a:t>
            </a:r>
          </a:p>
          <a:p>
            <a:pPr lvl="0"/>
            <a:r>
              <a:rPr lang="en-GB" baseline="0" dirty="0"/>
              <a:t>The page item is drawn from the Apex views:</a:t>
            </a:r>
          </a:p>
          <a:p>
            <a:pPr lvl="1"/>
            <a:r>
              <a:rPr lang="en-GB" baseline="0" dirty="0"/>
              <a:t>List Items</a:t>
            </a:r>
          </a:p>
          <a:p>
            <a:pPr lvl="1"/>
            <a:r>
              <a:rPr lang="en-GB" baseline="0" dirty="0" err="1"/>
              <a:t>Nav</a:t>
            </a:r>
            <a:r>
              <a:rPr lang="en-GB" baseline="0" dirty="0"/>
              <a:t> Bar</a:t>
            </a:r>
          </a:p>
          <a:p>
            <a:pPr lvl="1"/>
            <a:r>
              <a:rPr lang="en-GB" baseline="0" dirty="0"/>
              <a:t>Page Items</a:t>
            </a:r>
          </a:p>
          <a:p>
            <a:pPr lvl="1"/>
            <a:r>
              <a:rPr lang="en-GB" baseline="0" dirty="0"/>
              <a:t>Buttons</a:t>
            </a:r>
          </a:p>
          <a:p>
            <a:pPr lvl="1"/>
            <a:r>
              <a:rPr lang="en-GB" baseline="0" dirty="0"/>
              <a:t>Tabs</a:t>
            </a:r>
          </a:p>
          <a:p>
            <a:pPr lvl="1"/>
            <a:r>
              <a:rPr lang="en-GB" baseline="0" dirty="0"/>
              <a:t>Table Columns</a:t>
            </a:r>
          </a:p>
          <a:p>
            <a:pPr lvl="1"/>
            <a:r>
              <a:rPr lang="en-GB" baseline="0" dirty="0"/>
              <a:t>IR Components</a:t>
            </a:r>
          </a:p>
          <a:p>
            <a:pPr lvl="1"/>
            <a:r>
              <a:rPr lang="en-GB" baseline="0" dirty="0"/>
              <a:t>Custom Items</a:t>
            </a:r>
          </a:p>
          <a:p>
            <a:pPr lvl="1"/>
            <a:r>
              <a:rPr lang="en-GB" baseline="0" dirty="0"/>
              <a:t>Outcomes</a:t>
            </a:r>
          </a:p>
          <a:p>
            <a:pPr lvl="0"/>
            <a:r>
              <a:rPr lang="en-GB" baseline="0" dirty="0"/>
              <a:t>Data is dynamically generated or fed from loaded data</a:t>
            </a:r>
          </a:p>
          <a:p>
            <a:pPr lvl="0"/>
            <a:r>
              <a:rPr lang="en-GB" baseline="0" dirty="0"/>
              <a:t>This becomes the test configuration</a:t>
            </a:r>
          </a:p>
          <a:p>
            <a:pPr lvl="0"/>
            <a:r>
              <a:rPr lang="en-GB" baseline="0" dirty="0"/>
              <a:t>Multiple test configurations become a test case</a:t>
            </a:r>
          </a:p>
          <a:p>
            <a:pPr lvl="0"/>
            <a:r>
              <a:rPr lang="en-GB" baseline="0" dirty="0"/>
              <a:t>These are organised into suites and linked to projects</a:t>
            </a:r>
          </a:p>
          <a:p>
            <a:pPr lvl="0"/>
            <a:r>
              <a:rPr lang="en-GB" baseline="0" dirty="0"/>
              <a:t>The Test Suite generates a selenium script</a:t>
            </a:r>
          </a:p>
          <a:p>
            <a:pPr lvl="0"/>
            <a:r>
              <a:rPr lang="en-GB" baseline="0" dirty="0"/>
              <a:t>As do the test cases.</a:t>
            </a:r>
          </a:p>
          <a:p>
            <a:pPr lvl="0"/>
            <a:endParaRPr lang="en-GB" baseline="0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75542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Driven 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73F55-6D50-CF45-8C4C-054BC975EC0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43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UAT</a:t>
            </a:r>
            <a:r>
              <a:rPr lang="en-US" baseline="0" dirty="0" smtClean="0"/>
              <a:t> Scripts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73F55-6D50-CF45-8C4C-054BC975EC0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06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Reports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73F55-6D50-CF45-8C4C-054BC975EC0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448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Project / Specification / Case / Condition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73F55-6D50-CF45-8C4C-054BC975EC0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122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Project / Specification / Case / Condition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73F55-6D50-CF45-8C4C-054BC975EC0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817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Running Scripts - Local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73F55-6D50-CF45-8C4C-054BC975EC0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6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Running Scripts - Local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73F55-6D50-CF45-8C4C-054BC975EC0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35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Running Script - Cloud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73F55-6D50-CF45-8C4C-054BC975EC0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89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Running Script - Cloud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73F55-6D50-CF45-8C4C-054BC975EC0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52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Test Driven Development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73F55-6D50-CF45-8C4C-054BC975EC0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873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Driven 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73F55-6D50-CF45-8C4C-054BC975EC0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570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278" y="4243845"/>
            <a:ext cx="2110546" cy="18994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10078278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294164" y="2590078"/>
            <a:ext cx="189465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907990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907990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11/23/17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177" y="2597636"/>
            <a:ext cx="2203699" cy="16527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11/23/17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11/23/17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11/23/17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11/23/17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11/23/17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11/23/17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11/23/17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A7E88839-AAF2-4816-BD0E-3A2E517C7BE9}" type="datetimeFigureOut">
              <a:rPr lang="en-US" smtClean="0"/>
              <a:t>11/23/17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11/23/17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902" y="609600"/>
            <a:ext cx="1814187" cy="13606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11/23/17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11/23/17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11/23/17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11/23/17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11/23/17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11/23/17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11/23/17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88839-AAF2-4816-BD0E-3A2E517C7BE9}" type="datetimeFigureOut">
              <a:rPr lang="en-US" smtClean="0"/>
              <a:t>11/23/17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735E21-2137-436D-8998-5E6024F7EA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6550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pextestautomation.co.uk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7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Do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…</a:t>
            </a:r>
          </a:p>
          <a:p>
            <a:r>
              <a:rPr lang="en-US" dirty="0"/>
              <a:t>Combines </a:t>
            </a:r>
            <a:r>
              <a:rPr lang="en-US" b="1" dirty="0">
                <a:solidFill>
                  <a:srgbClr val="FFFF00"/>
                </a:solidFill>
              </a:rPr>
              <a:t>Actions, Page Items and Data </a:t>
            </a:r>
            <a:r>
              <a:rPr lang="en-US" dirty="0"/>
              <a:t>to generate </a:t>
            </a:r>
            <a:r>
              <a:rPr lang="en-US" b="1" dirty="0" smtClean="0">
                <a:solidFill>
                  <a:srgbClr val="FFFF00"/>
                </a:solidFill>
              </a:rPr>
              <a:t>Scripts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Uses Apex </a:t>
            </a:r>
            <a:r>
              <a:rPr lang="en-US" b="1" dirty="0">
                <a:solidFill>
                  <a:srgbClr val="FFFF00"/>
                </a:solidFill>
              </a:rPr>
              <a:t>Workspace Views </a:t>
            </a:r>
            <a:r>
              <a:rPr lang="en-US" dirty="0"/>
              <a:t>for a </a:t>
            </a:r>
            <a:r>
              <a:rPr lang="en-US" b="1" dirty="0">
                <a:solidFill>
                  <a:srgbClr val="FFFF00"/>
                </a:solidFill>
              </a:rPr>
              <a:t>UI Map </a:t>
            </a:r>
            <a:r>
              <a:rPr lang="en-US" dirty="0"/>
              <a:t>of Page Items</a:t>
            </a:r>
          </a:p>
          <a:p>
            <a:r>
              <a:rPr lang="en-US" dirty="0"/>
              <a:t>Uses Apex Functionality to build </a:t>
            </a:r>
            <a:r>
              <a:rPr lang="en-US" b="1" dirty="0">
                <a:solidFill>
                  <a:srgbClr val="FFFF00"/>
                </a:solidFill>
              </a:rPr>
              <a:t>Test Data</a:t>
            </a:r>
          </a:p>
          <a:p>
            <a:r>
              <a:rPr lang="en-US" dirty="0"/>
              <a:t>Uses Apex Functionality to manage an </a:t>
            </a:r>
            <a:r>
              <a:rPr lang="en-US" b="1" dirty="0">
                <a:solidFill>
                  <a:srgbClr val="FFFF00"/>
                </a:solidFill>
              </a:rPr>
              <a:t>Action Library</a:t>
            </a:r>
          </a:p>
          <a:p>
            <a:r>
              <a:rPr lang="en-US" dirty="0"/>
              <a:t>Uses </a:t>
            </a:r>
            <a:r>
              <a:rPr lang="en-US" b="1" dirty="0">
                <a:solidFill>
                  <a:srgbClr val="FFFF00"/>
                </a:solidFill>
              </a:rPr>
              <a:t>Selenium IDE </a:t>
            </a:r>
            <a:r>
              <a:rPr lang="en-US" dirty="0"/>
              <a:t>to Manually Run Scripts</a:t>
            </a:r>
          </a:p>
          <a:p>
            <a:r>
              <a:rPr lang="en-US" dirty="0"/>
              <a:t>Uses Web Services to Pushes Scripts to a </a:t>
            </a:r>
            <a:r>
              <a:rPr lang="en-US" b="1" dirty="0">
                <a:solidFill>
                  <a:srgbClr val="FFFF00"/>
                </a:solidFill>
              </a:rPr>
              <a:t>Cloud Test Grid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36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ERD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Project / Specification / Case / Condition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Running Scripts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Test Driven Development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Driven Testing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UAT Scripts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Reports</a:t>
            </a:r>
          </a:p>
        </p:txBody>
      </p:sp>
    </p:spTree>
    <p:extLst>
      <p:ext uri="{BB962C8B-B14F-4D97-AF65-F5344CB8AC3E}">
        <p14:creationId xmlns:p14="http://schemas.microsoft.com/office/powerpoint/2010/main" val="693823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14999" y="3112596"/>
            <a:ext cx="78581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/>
              <a:t>Test?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4934430" y="3112594"/>
            <a:ext cx="2342146" cy="369332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Test Condition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78137" y="4149080"/>
            <a:ext cx="144016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Value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707" y="4149080"/>
            <a:ext cx="1440160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85423" y="4149080"/>
            <a:ext cx="1440160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Page Item</a:t>
            </a:r>
          </a:p>
        </p:txBody>
      </p:sp>
      <p:cxnSp>
        <p:nvCxnSpPr>
          <p:cNvPr id="14" name="Elbow Connector 13"/>
          <p:cNvCxnSpPr>
            <a:stCxn id="4" idx="2"/>
            <a:endCxn id="9" idx="0"/>
          </p:cNvCxnSpPr>
          <p:nvPr/>
        </p:nvCxnSpPr>
        <p:spPr bwMode="auto">
          <a:xfrm rot="5400000">
            <a:off x="5773129" y="3814303"/>
            <a:ext cx="667152" cy="2403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5385423" y="4999638"/>
            <a:ext cx="1440160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Apex Views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78137" y="4999638"/>
            <a:ext cx="144016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Test Data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892707" y="4978897"/>
            <a:ext cx="1440160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Action Library</a:t>
            </a:r>
          </a:p>
        </p:txBody>
      </p:sp>
      <p:cxnSp>
        <p:nvCxnSpPr>
          <p:cNvPr id="21" name="Straight Arrow Connector 20"/>
          <p:cNvCxnSpPr/>
          <p:nvPr/>
        </p:nvCxnSpPr>
        <p:spPr bwMode="auto">
          <a:xfrm flipV="1">
            <a:off x="3612786" y="5624181"/>
            <a:ext cx="0" cy="4604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Straight Arrow Connector 26"/>
          <p:cNvCxnSpPr>
            <a:stCxn id="22" idx="0"/>
            <a:endCxn id="9" idx="2"/>
          </p:cNvCxnSpPr>
          <p:nvPr/>
        </p:nvCxnSpPr>
        <p:spPr bwMode="auto">
          <a:xfrm flipV="1">
            <a:off x="6105503" y="4518412"/>
            <a:ext cx="0" cy="4812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Straight Arrow Connector 29"/>
          <p:cNvCxnSpPr>
            <a:stCxn id="23" idx="0"/>
            <a:endCxn id="7" idx="2"/>
          </p:cNvCxnSpPr>
          <p:nvPr/>
        </p:nvCxnSpPr>
        <p:spPr bwMode="auto">
          <a:xfrm flipV="1">
            <a:off x="8598217" y="4518412"/>
            <a:ext cx="0" cy="4812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5015881" y="1325774"/>
            <a:ext cx="223224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/>
              <a:t>Test Specification</a:t>
            </a:r>
            <a:endParaRPr lang="en-GB" dirty="0"/>
          </a:p>
        </p:txBody>
      </p:sp>
      <p:cxnSp>
        <p:nvCxnSpPr>
          <p:cNvPr id="9216" name="Straight Arrow Connector 9215"/>
          <p:cNvCxnSpPr>
            <a:stCxn id="36" idx="2"/>
            <a:endCxn id="4" idx="0"/>
          </p:cNvCxnSpPr>
          <p:nvPr/>
        </p:nvCxnSpPr>
        <p:spPr bwMode="auto">
          <a:xfrm flipH="1">
            <a:off x="6107906" y="2708920"/>
            <a:ext cx="1347" cy="4036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220" name="Straight Arrow Connector 9219"/>
          <p:cNvCxnSpPr/>
          <p:nvPr/>
        </p:nvCxnSpPr>
        <p:spPr bwMode="auto">
          <a:xfrm flipH="1">
            <a:off x="6102093" y="737120"/>
            <a:ext cx="7159" cy="5953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223" name="Straight Arrow Connector 9222"/>
          <p:cNvCxnSpPr>
            <a:stCxn id="4" idx="2"/>
            <a:endCxn id="8" idx="0"/>
          </p:cNvCxnSpPr>
          <p:nvPr/>
        </p:nvCxnSpPr>
        <p:spPr bwMode="auto">
          <a:xfrm flipH="1">
            <a:off x="3612787" y="3481928"/>
            <a:ext cx="2495119" cy="6671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225" name="Straight Arrow Connector 9224"/>
          <p:cNvCxnSpPr>
            <a:stCxn id="4" idx="2"/>
            <a:endCxn id="7" idx="0"/>
          </p:cNvCxnSpPr>
          <p:nvPr/>
        </p:nvCxnSpPr>
        <p:spPr bwMode="auto">
          <a:xfrm>
            <a:off x="6107906" y="3481928"/>
            <a:ext cx="2490311" cy="6671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2892707" y="6084665"/>
            <a:ext cx="1440160" cy="3693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</a:schemeClr>
              </a:gs>
              <a:gs pos="50000">
                <a:schemeClr val="tx1">
                  <a:lumMod val="75000"/>
                </a:schemeClr>
              </a:gs>
              <a:gs pos="100000">
                <a:schemeClr val="tx1">
                  <a:lumMod val="50000"/>
                </a:schemeClr>
              </a:gs>
            </a:gsLst>
            <a:lin ang="5400000" scaled="1"/>
            <a:tileRect/>
          </a:gradFill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Selenium</a:t>
            </a:r>
          </a:p>
        </p:txBody>
      </p:sp>
      <p:cxnSp>
        <p:nvCxnSpPr>
          <p:cNvPr id="29" name="Straight Arrow Connector 28"/>
          <p:cNvCxnSpPr/>
          <p:nvPr/>
        </p:nvCxnSpPr>
        <p:spPr bwMode="auto">
          <a:xfrm flipV="1">
            <a:off x="3585901" y="4518412"/>
            <a:ext cx="0" cy="4604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" name="Flowchart: Multidocument 2"/>
          <p:cNvSpPr/>
          <p:nvPr/>
        </p:nvSpPr>
        <p:spPr bwMode="auto">
          <a:xfrm>
            <a:off x="8701500" y="2007442"/>
            <a:ext cx="1054876" cy="1001543"/>
          </a:xfrm>
          <a:prstGeom prst="flowChartMultidocument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GB" sz="1200" u="sng" dirty="0">
                <a:solidFill>
                  <a:srgbClr val="FF0000"/>
                </a:solidFill>
                <a:latin typeface="Arial" charset="0"/>
                <a:cs typeface="Arial" charset="0"/>
              </a:rPr>
              <a:t>Selenium</a:t>
            </a:r>
          </a:p>
          <a:p>
            <a:pPr algn="ctr" eaLnBrk="1" hangingPunct="1"/>
            <a:r>
              <a:rPr lang="en-GB" sz="1200" i="1" dirty="0">
                <a:solidFill>
                  <a:schemeClr val="tx1">
                    <a:lumMod val="50000"/>
                  </a:schemeClr>
                </a:solidFill>
                <a:latin typeface="Arial" charset="0"/>
                <a:cs typeface="Arial" charset="0"/>
              </a:rPr>
              <a:t>Test Case</a:t>
            </a:r>
          </a:p>
          <a:p>
            <a:pPr algn="ctr" eaLnBrk="1" hangingPunct="1"/>
            <a:r>
              <a:rPr lang="en-GB" sz="1200" i="1" dirty="0">
                <a:solidFill>
                  <a:schemeClr val="tx1">
                    <a:lumMod val="50000"/>
                  </a:schemeClr>
                </a:solidFill>
                <a:latin typeface="Arial" charset="0"/>
                <a:cs typeface="Arial" charset="0"/>
              </a:rPr>
              <a:t>Scripts</a:t>
            </a:r>
          </a:p>
        </p:txBody>
      </p:sp>
      <p:sp>
        <p:nvSpPr>
          <p:cNvPr id="5" name="Flowchart: Document 4"/>
          <p:cNvSpPr/>
          <p:nvPr/>
        </p:nvSpPr>
        <p:spPr bwMode="auto">
          <a:xfrm>
            <a:off x="8722824" y="1124745"/>
            <a:ext cx="901568" cy="788127"/>
          </a:xfrm>
          <a:prstGeom prst="flowChartDocument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 u="sng" dirty="0">
                <a:solidFill>
                  <a:srgbClr val="FF0000"/>
                </a:solidFill>
                <a:latin typeface="Arial" charset="0"/>
                <a:cs typeface="Arial" charset="0"/>
              </a:rPr>
              <a:t>Selenium</a:t>
            </a:r>
          </a:p>
          <a:p>
            <a:pPr algn="ctr" eaLnBrk="1" hangingPunct="1"/>
            <a:r>
              <a:rPr lang="en-GB" sz="1200" i="1" dirty="0">
                <a:solidFill>
                  <a:schemeClr val="tx1">
                    <a:lumMod val="50000"/>
                  </a:schemeClr>
                </a:solidFill>
                <a:latin typeface="Arial" charset="0"/>
                <a:cs typeface="Arial" charset="0"/>
              </a:rPr>
              <a:t>Test Suite</a:t>
            </a:r>
          </a:p>
          <a:p>
            <a:pPr algn="ctr" eaLnBrk="1" hangingPunct="1"/>
            <a:r>
              <a:rPr lang="en-GB" sz="1200" i="1" dirty="0">
                <a:solidFill>
                  <a:schemeClr val="tx1">
                    <a:lumMod val="50000"/>
                  </a:schemeClr>
                </a:solidFill>
                <a:latin typeface="Arial" charset="0"/>
                <a:cs typeface="Arial" charset="0"/>
              </a:rPr>
              <a:t>Script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 sz="1200" u="sng" dirty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cxnSp>
        <p:nvCxnSpPr>
          <p:cNvPr id="10" name="Straight Arrow Connector 9"/>
          <p:cNvCxnSpPr>
            <a:stCxn id="33" idx="3"/>
            <a:endCxn id="5" idx="1"/>
          </p:cNvCxnSpPr>
          <p:nvPr/>
        </p:nvCxnSpPr>
        <p:spPr bwMode="auto">
          <a:xfrm>
            <a:off x="7248128" y="1510440"/>
            <a:ext cx="1474697" cy="83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/>
          <p:cNvCxnSpPr>
            <a:stCxn id="36" idx="3"/>
            <a:endCxn id="3" idx="1"/>
          </p:cNvCxnSpPr>
          <p:nvPr/>
        </p:nvCxnSpPr>
        <p:spPr bwMode="auto">
          <a:xfrm flipV="1">
            <a:off x="6842584" y="2508214"/>
            <a:ext cx="1858917" cy="160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7878137" y="5850197"/>
            <a:ext cx="1440160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Loaded Data</a:t>
            </a:r>
          </a:p>
        </p:txBody>
      </p:sp>
      <p:cxnSp>
        <p:nvCxnSpPr>
          <p:cNvPr id="35" name="Straight Arrow Connector 34"/>
          <p:cNvCxnSpPr/>
          <p:nvPr/>
        </p:nvCxnSpPr>
        <p:spPr bwMode="auto">
          <a:xfrm flipV="1">
            <a:off x="8596946" y="5368970"/>
            <a:ext cx="0" cy="4604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5375921" y="2339588"/>
            <a:ext cx="146666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Test Case</a:t>
            </a:r>
          </a:p>
        </p:txBody>
      </p:sp>
      <p:cxnSp>
        <p:nvCxnSpPr>
          <p:cNvPr id="37" name="Straight Arrow Connector 36"/>
          <p:cNvCxnSpPr>
            <a:endCxn id="36" idx="0"/>
          </p:cNvCxnSpPr>
          <p:nvPr/>
        </p:nvCxnSpPr>
        <p:spPr bwMode="auto">
          <a:xfrm>
            <a:off x="6102092" y="1695106"/>
            <a:ext cx="7161" cy="6444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5495115" y="367788"/>
            <a:ext cx="117541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Project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322" y="113953"/>
            <a:ext cx="765586" cy="765586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41814" y="2041971"/>
            <a:ext cx="614937" cy="61014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837" y="1124745"/>
            <a:ext cx="644665" cy="50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9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5" grpId="0" animBg="1"/>
      <p:bldP spid="7" grpId="0" animBg="1"/>
      <p:bldP spid="8" grpId="0" animBg="1"/>
      <p:bldP spid="9" grpId="0" animBg="1"/>
      <p:bldP spid="22" grpId="0" animBg="1"/>
      <p:bldP spid="23" grpId="0" animBg="1"/>
      <p:bldP spid="24" grpId="0" animBg="1"/>
      <p:bldP spid="33" grpId="0" animBg="1"/>
      <p:bldP spid="26" grpId="0" animBg="1"/>
      <p:bldP spid="3" grpId="0" animBg="1"/>
      <p:bldP spid="5" grpId="0" animBg="1"/>
      <p:bldP spid="32" grpId="0" animBg="1"/>
      <p:bldP spid="36" grpId="0" animBg="1"/>
      <p:bldP spid="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4649837" y="2425353"/>
            <a:ext cx="2626739" cy="3367973"/>
            <a:chOff x="4649837" y="113953"/>
            <a:chExt cx="2626739" cy="3367973"/>
          </a:xfrm>
        </p:grpSpPr>
        <p:sp>
          <p:nvSpPr>
            <p:cNvPr id="15" name="TextBox 14"/>
            <p:cNvSpPr txBox="1"/>
            <p:nvPr/>
          </p:nvSpPr>
          <p:spPr>
            <a:xfrm>
              <a:off x="4934430" y="3112594"/>
              <a:ext cx="2342146" cy="36933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Condition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15881" y="1325774"/>
              <a:ext cx="2232247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/>
                <a:t>Test Specification</a:t>
              </a:r>
              <a:endParaRPr lang="en-GB" dirty="0"/>
            </a:p>
          </p:txBody>
        </p:sp>
        <p:cxnSp>
          <p:nvCxnSpPr>
            <p:cNvPr id="17" name="Straight Arrow Connector 16"/>
            <p:cNvCxnSpPr>
              <a:stCxn id="19" idx="2"/>
            </p:cNvCxnSpPr>
            <p:nvPr/>
          </p:nvCxnSpPr>
          <p:spPr bwMode="auto">
            <a:xfrm flipH="1">
              <a:off x="6107906" y="2708920"/>
              <a:ext cx="1347" cy="40367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/>
            <p:cNvCxnSpPr/>
            <p:nvPr/>
          </p:nvCxnSpPr>
          <p:spPr bwMode="auto">
            <a:xfrm flipH="1">
              <a:off x="6102093" y="737120"/>
              <a:ext cx="7159" cy="59535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9" name="TextBox 18"/>
            <p:cNvSpPr txBox="1"/>
            <p:nvPr/>
          </p:nvSpPr>
          <p:spPr>
            <a:xfrm>
              <a:off x="5375921" y="2339588"/>
              <a:ext cx="146666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Case</a:t>
              </a:r>
            </a:p>
          </p:txBody>
        </p:sp>
        <p:cxnSp>
          <p:nvCxnSpPr>
            <p:cNvPr id="20" name="Straight Arrow Connector 19"/>
            <p:cNvCxnSpPr>
              <a:endCxn id="19" idx="0"/>
            </p:cNvCxnSpPr>
            <p:nvPr/>
          </p:nvCxnSpPr>
          <p:spPr bwMode="auto">
            <a:xfrm>
              <a:off x="6102092" y="1695106"/>
              <a:ext cx="7161" cy="6444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1" name="TextBox 20"/>
            <p:cNvSpPr txBox="1"/>
            <p:nvPr/>
          </p:nvSpPr>
          <p:spPr>
            <a:xfrm>
              <a:off x="5495115" y="367788"/>
              <a:ext cx="117541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Project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2322" y="113953"/>
              <a:ext cx="765586" cy="765586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941814" y="2041971"/>
              <a:ext cx="614937" cy="61014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9837" y="1124745"/>
              <a:ext cx="644665" cy="502638"/>
            </a:xfrm>
            <a:prstGeom prst="rect">
              <a:avLst/>
            </a:prstGeom>
          </p:spPr>
        </p:pic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/ Specification / Case / Condition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416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4649837" y="2425353"/>
            <a:ext cx="2626739" cy="3367973"/>
            <a:chOff x="4649837" y="113953"/>
            <a:chExt cx="2626739" cy="3367973"/>
          </a:xfrm>
        </p:grpSpPr>
        <p:sp>
          <p:nvSpPr>
            <p:cNvPr id="15" name="TextBox 14"/>
            <p:cNvSpPr txBox="1"/>
            <p:nvPr/>
          </p:nvSpPr>
          <p:spPr>
            <a:xfrm>
              <a:off x="4934430" y="3112594"/>
              <a:ext cx="2342146" cy="36933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Condition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15881" y="1325774"/>
              <a:ext cx="2232247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/>
                <a:t>Test Specification</a:t>
              </a:r>
              <a:endParaRPr lang="en-GB" dirty="0"/>
            </a:p>
          </p:txBody>
        </p:sp>
        <p:cxnSp>
          <p:nvCxnSpPr>
            <p:cNvPr id="17" name="Straight Arrow Connector 16"/>
            <p:cNvCxnSpPr>
              <a:stCxn id="19" idx="2"/>
            </p:cNvCxnSpPr>
            <p:nvPr/>
          </p:nvCxnSpPr>
          <p:spPr bwMode="auto">
            <a:xfrm flipH="1">
              <a:off x="6107906" y="2708920"/>
              <a:ext cx="1347" cy="40367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/>
            <p:cNvCxnSpPr/>
            <p:nvPr/>
          </p:nvCxnSpPr>
          <p:spPr bwMode="auto">
            <a:xfrm flipH="1">
              <a:off x="6102093" y="737120"/>
              <a:ext cx="7159" cy="59535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9" name="TextBox 18"/>
            <p:cNvSpPr txBox="1"/>
            <p:nvPr/>
          </p:nvSpPr>
          <p:spPr>
            <a:xfrm>
              <a:off x="5375921" y="2339588"/>
              <a:ext cx="146666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Case</a:t>
              </a:r>
            </a:p>
          </p:txBody>
        </p:sp>
        <p:cxnSp>
          <p:nvCxnSpPr>
            <p:cNvPr id="20" name="Straight Arrow Connector 19"/>
            <p:cNvCxnSpPr>
              <a:endCxn id="19" idx="0"/>
            </p:cNvCxnSpPr>
            <p:nvPr/>
          </p:nvCxnSpPr>
          <p:spPr bwMode="auto">
            <a:xfrm>
              <a:off x="6102092" y="1695106"/>
              <a:ext cx="7161" cy="6444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1" name="TextBox 20"/>
            <p:cNvSpPr txBox="1"/>
            <p:nvPr/>
          </p:nvSpPr>
          <p:spPr>
            <a:xfrm>
              <a:off x="5495115" y="367788"/>
              <a:ext cx="117541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Project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2322" y="113953"/>
              <a:ext cx="765586" cy="765586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941814" y="2041971"/>
              <a:ext cx="614937" cy="61014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9837" y="1124745"/>
              <a:ext cx="644665" cy="502638"/>
            </a:xfrm>
            <a:prstGeom prst="rect">
              <a:avLst/>
            </a:prstGeom>
          </p:spPr>
        </p:pic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/ Specification / Case / Condition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48125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42" y="0"/>
            <a:ext cx="12162916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692" y="558445"/>
            <a:ext cx="11595100" cy="64011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6368" y="0"/>
            <a:ext cx="8439264" cy="6858000"/>
          </a:xfrm>
          <a:prstGeom prst="rect">
            <a:avLst/>
          </a:prstGeom>
        </p:spPr>
      </p:pic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7639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560437" y="2292003"/>
            <a:ext cx="4507349" cy="3702601"/>
            <a:chOff x="560437" y="2292003"/>
            <a:chExt cx="4507349" cy="3702601"/>
          </a:xfrm>
        </p:grpSpPr>
        <p:sp>
          <p:nvSpPr>
            <p:cNvPr id="56" name="TextBox 55"/>
            <p:cNvSpPr txBox="1"/>
            <p:nvPr/>
          </p:nvSpPr>
          <p:spPr>
            <a:xfrm>
              <a:off x="848332" y="5625272"/>
              <a:ext cx="2342146" cy="36933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Condition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926481" y="3503824"/>
              <a:ext cx="2232247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Specification</a:t>
              </a:r>
            </a:p>
          </p:txBody>
        </p:sp>
        <p:cxnSp>
          <p:nvCxnSpPr>
            <p:cNvPr id="58" name="Straight Arrow Connector 57"/>
            <p:cNvCxnSpPr>
              <a:stCxn id="62" idx="2"/>
              <a:endCxn id="56" idx="0"/>
            </p:cNvCxnSpPr>
            <p:nvPr/>
          </p:nvCxnSpPr>
          <p:spPr bwMode="auto">
            <a:xfrm flipH="1">
              <a:off x="2019405" y="4886970"/>
              <a:ext cx="448" cy="73830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9" name="Straight Arrow Connector 58"/>
            <p:cNvCxnSpPr/>
            <p:nvPr/>
          </p:nvCxnSpPr>
          <p:spPr bwMode="auto">
            <a:xfrm flipH="1">
              <a:off x="2012693" y="2915170"/>
              <a:ext cx="7159" cy="59535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0" name="Flowchart: Document 59"/>
            <p:cNvSpPr/>
            <p:nvPr/>
          </p:nvSpPr>
          <p:spPr bwMode="auto">
            <a:xfrm>
              <a:off x="4166218" y="3302795"/>
              <a:ext cx="901568" cy="788127"/>
            </a:xfrm>
            <a:prstGeom prst="flowChartDocumen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 u="sng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Selenium</a:t>
              </a:r>
            </a:p>
            <a:p>
              <a:pPr algn="ctr" eaLnBrk="1" hangingPunct="1"/>
              <a:r>
                <a:rPr lang="en-GB" sz="1200" i="1" dirty="0">
                  <a:solidFill>
                    <a:schemeClr val="tx1">
                      <a:lumMod val="50000"/>
                    </a:schemeClr>
                  </a:solidFill>
                  <a:latin typeface="Arial" charset="0"/>
                  <a:cs typeface="Arial" charset="0"/>
                </a:rPr>
                <a:t>Test Suite</a:t>
              </a:r>
            </a:p>
            <a:p>
              <a:pPr algn="ctr" eaLnBrk="1" hangingPunct="1"/>
              <a:r>
                <a:rPr lang="en-GB" sz="1200" i="1" dirty="0">
                  <a:solidFill>
                    <a:schemeClr val="tx1">
                      <a:lumMod val="50000"/>
                    </a:schemeClr>
                  </a:solidFill>
                  <a:latin typeface="Arial" charset="0"/>
                  <a:cs typeface="Arial" charset="0"/>
                </a:rPr>
                <a:t>Script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z="1200" u="sng" dirty="0">
                <a:solidFill>
                  <a:srgbClr val="FF0000"/>
                </a:solidFill>
                <a:latin typeface="Arial" charset="0"/>
                <a:cs typeface="Arial" charset="0"/>
              </a:endParaRPr>
            </a:p>
          </p:txBody>
        </p:sp>
        <p:cxnSp>
          <p:nvCxnSpPr>
            <p:cNvPr id="61" name="Straight Arrow Connector 60"/>
            <p:cNvCxnSpPr>
              <a:stCxn id="57" idx="3"/>
              <a:endCxn id="60" idx="1"/>
            </p:cNvCxnSpPr>
            <p:nvPr/>
          </p:nvCxnSpPr>
          <p:spPr bwMode="auto">
            <a:xfrm>
              <a:off x="3158728" y="3688490"/>
              <a:ext cx="1007490" cy="836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sp>
          <p:nvSpPr>
            <p:cNvPr id="62" name="TextBox 61"/>
            <p:cNvSpPr txBox="1"/>
            <p:nvPr/>
          </p:nvSpPr>
          <p:spPr>
            <a:xfrm>
              <a:off x="1286521" y="4517638"/>
              <a:ext cx="146666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Case</a:t>
              </a:r>
            </a:p>
          </p:txBody>
        </p:sp>
        <p:cxnSp>
          <p:nvCxnSpPr>
            <p:cNvPr id="63" name="Straight Arrow Connector 62"/>
            <p:cNvCxnSpPr>
              <a:endCxn id="62" idx="0"/>
            </p:cNvCxnSpPr>
            <p:nvPr/>
          </p:nvCxnSpPr>
          <p:spPr bwMode="auto">
            <a:xfrm>
              <a:off x="2012692" y="3873156"/>
              <a:ext cx="7161" cy="6444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4" name="TextBox 63"/>
            <p:cNvSpPr txBox="1"/>
            <p:nvPr/>
          </p:nvSpPr>
          <p:spPr>
            <a:xfrm>
              <a:off x="1405715" y="2545838"/>
              <a:ext cx="117541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Project</a:t>
              </a:r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922" y="2292003"/>
              <a:ext cx="765586" cy="765586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52414" y="4220021"/>
              <a:ext cx="614937" cy="610140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437" y="3302795"/>
              <a:ext cx="644665" cy="502638"/>
            </a:xfrm>
            <a:prstGeom prst="rect">
              <a:avLst/>
            </a:prstGeom>
          </p:spPr>
        </p:pic>
      </p:grpSp>
      <p:grpSp>
        <p:nvGrpSpPr>
          <p:cNvPr id="69" name="Group 68"/>
          <p:cNvGrpSpPr/>
          <p:nvPr/>
        </p:nvGrpSpPr>
        <p:grpSpPr>
          <a:xfrm>
            <a:off x="5884893" y="3696606"/>
            <a:ext cx="3359723" cy="2488293"/>
            <a:chOff x="5884893" y="3696606"/>
            <a:chExt cx="3359723" cy="2488293"/>
          </a:xfrm>
        </p:grpSpPr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4893" y="3696606"/>
              <a:ext cx="3359723" cy="2488293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7350" y="3915849"/>
              <a:ext cx="1859891" cy="1575095"/>
            </a:xfrm>
            <a:prstGeom prst="rect">
              <a:avLst/>
            </a:prstGeom>
          </p:spPr>
        </p:pic>
      </p:grpSp>
      <p:grpSp>
        <p:nvGrpSpPr>
          <p:cNvPr id="72" name="Group 71"/>
          <p:cNvGrpSpPr/>
          <p:nvPr/>
        </p:nvGrpSpPr>
        <p:grpSpPr>
          <a:xfrm>
            <a:off x="3911280" y="4038818"/>
            <a:ext cx="1448120" cy="1857897"/>
            <a:chOff x="3911280" y="4038818"/>
            <a:chExt cx="1448120" cy="1857897"/>
          </a:xfrm>
        </p:grpSpPr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1280" y="4517638"/>
              <a:ext cx="1379077" cy="1379077"/>
            </a:xfrm>
            <a:prstGeom prst="rect">
              <a:avLst/>
            </a:prstGeom>
          </p:spPr>
        </p:pic>
        <p:sp>
          <p:nvSpPr>
            <p:cNvPr id="74" name="TextBox 73"/>
            <p:cNvSpPr txBox="1"/>
            <p:nvPr/>
          </p:nvSpPr>
          <p:spPr>
            <a:xfrm>
              <a:off x="3963018" y="5060950"/>
              <a:ext cx="13963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C00000"/>
                  </a:solidFill>
                </a:rPr>
                <a:t>Downloads</a:t>
              </a:r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>
              <a:off x="4617002" y="4038818"/>
              <a:ext cx="0" cy="8481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6" name="Straight Arrow Connector 75"/>
          <p:cNvCxnSpPr/>
          <p:nvPr/>
        </p:nvCxnSpPr>
        <p:spPr>
          <a:xfrm>
            <a:off x="5181600" y="5257800"/>
            <a:ext cx="1555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Scripts Manually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24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560437" y="2292003"/>
            <a:ext cx="4507349" cy="3702601"/>
            <a:chOff x="560437" y="2292003"/>
            <a:chExt cx="4507349" cy="3702601"/>
          </a:xfrm>
        </p:grpSpPr>
        <p:sp>
          <p:nvSpPr>
            <p:cNvPr id="56" name="TextBox 55"/>
            <p:cNvSpPr txBox="1"/>
            <p:nvPr/>
          </p:nvSpPr>
          <p:spPr>
            <a:xfrm>
              <a:off x="848332" y="5625272"/>
              <a:ext cx="2342146" cy="36933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Condition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926481" y="3503824"/>
              <a:ext cx="2232247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Specification</a:t>
              </a:r>
            </a:p>
          </p:txBody>
        </p:sp>
        <p:cxnSp>
          <p:nvCxnSpPr>
            <p:cNvPr id="58" name="Straight Arrow Connector 57"/>
            <p:cNvCxnSpPr>
              <a:stCxn id="62" idx="2"/>
              <a:endCxn id="56" idx="0"/>
            </p:cNvCxnSpPr>
            <p:nvPr/>
          </p:nvCxnSpPr>
          <p:spPr bwMode="auto">
            <a:xfrm flipH="1">
              <a:off x="2019405" y="4886970"/>
              <a:ext cx="448" cy="73830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9" name="Straight Arrow Connector 58"/>
            <p:cNvCxnSpPr/>
            <p:nvPr/>
          </p:nvCxnSpPr>
          <p:spPr bwMode="auto">
            <a:xfrm flipH="1">
              <a:off x="2012693" y="2915170"/>
              <a:ext cx="7159" cy="59535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0" name="Flowchart: Document 59"/>
            <p:cNvSpPr/>
            <p:nvPr/>
          </p:nvSpPr>
          <p:spPr bwMode="auto">
            <a:xfrm>
              <a:off x="4166218" y="3302795"/>
              <a:ext cx="901568" cy="788127"/>
            </a:xfrm>
            <a:prstGeom prst="flowChartDocumen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 u="sng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Selenium</a:t>
              </a:r>
            </a:p>
            <a:p>
              <a:pPr algn="ctr" eaLnBrk="1" hangingPunct="1"/>
              <a:r>
                <a:rPr lang="en-GB" sz="1200" i="1" dirty="0">
                  <a:solidFill>
                    <a:schemeClr val="tx1">
                      <a:lumMod val="50000"/>
                    </a:schemeClr>
                  </a:solidFill>
                  <a:latin typeface="Arial" charset="0"/>
                  <a:cs typeface="Arial" charset="0"/>
                </a:rPr>
                <a:t>Test Suite</a:t>
              </a:r>
            </a:p>
            <a:p>
              <a:pPr algn="ctr" eaLnBrk="1" hangingPunct="1"/>
              <a:r>
                <a:rPr lang="en-GB" sz="1200" i="1" dirty="0">
                  <a:solidFill>
                    <a:schemeClr val="tx1">
                      <a:lumMod val="50000"/>
                    </a:schemeClr>
                  </a:solidFill>
                  <a:latin typeface="Arial" charset="0"/>
                  <a:cs typeface="Arial" charset="0"/>
                </a:rPr>
                <a:t>Script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z="1200" u="sng" dirty="0">
                <a:solidFill>
                  <a:srgbClr val="FF0000"/>
                </a:solidFill>
                <a:latin typeface="Arial" charset="0"/>
                <a:cs typeface="Arial" charset="0"/>
              </a:endParaRPr>
            </a:p>
          </p:txBody>
        </p:sp>
        <p:cxnSp>
          <p:nvCxnSpPr>
            <p:cNvPr id="61" name="Straight Arrow Connector 60"/>
            <p:cNvCxnSpPr>
              <a:stCxn id="57" idx="3"/>
              <a:endCxn id="60" idx="1"/>
            </p:cNvCxnSpPr>
            <p:nvPr/>
          </p:nvCxnSpPr>
          <p:spPr bwMode="auto">
            <a:xfrm>
              <a:off x="3158728" y="3688490"/>
              <a:ext cx="1007490" cy="836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sp>
          <p:nvSpPr>
            <p:cNvPr id="62" name="TextBox 61"/>
            <p:cNvSpPr txBox="1"/>
            <p:nvPr/>
          </p:nvSpPr>
          <p:spPr>
            <a:xfrm>
              <a:off x="1286521" y="4517638"/>
              <a:ext cx="146666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Case</a:t>
              </a:r>
            </a:p>
          </p:txBody>
        </p:sp>
        <p:cxnSp>
          <p:nvCxnSpPr>
            <p:cNvPr id="63" name="Straight Arrow Connector 62"/>
            <p:cNvCxnSpPr>
              <a:endCxn id="62" idx="0"/>
            </p:cNvCxnSpPr>
            <p:nvPr/>
          </p:nvCxnSpPr>
          <p:spPr bwMode="auto">
            <a:xfrm>
              <a:off x="2012692" y="3873156"/>
              <a:ext cx="7161" cy="6444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4" name="TextBox 63"/>
            <p:cNvSpPr txBox="1"/>
            <p:nvPr/>
          </p:nvSpPr>
          <p:spPr>
            <a:xfrm>
              <a:off x="1405715" y="2545838"/>
              <a:ext cx="117541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Project</a:t>
              </a:r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922" y="2292003"/>
              <a:ext cx="765586" cy="765586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52414" y="4220021"/>
              <a:ext cx="614937" cy="610140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437" y="3302795"/>
              <a:ext cx="644665" cy="502638"/>
            </a:xfrm>
            <a:prstGeom prst="rect">
              <a:avLst/>
            </a:prstGeom>
          </p:spPr>
        </p:pic>
      </p:grpSp>
      <p:grpSp>
        <p:nvGrpSpPr>
          <p:cNvPr id="69" name="Group 68"/>
          <p:cNvGrpSpPr/>
          <p:nvPr/>
        </p:nvGrpSpPr>
        <p:grpSpPr>
          <a:xfrm>
            <a:off x="5884893" y="3696606"/>
            <a:ext cx="3359723" cy="2488293"/>
            <a:chOff x="5884893" y="3696606"/>
            <a:chExt cx="3359723" cy="2488293"/>
          </a:xfrm>
        </p:grpSpPr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4893" y="3696606"/>
              <a:ext cx="3359723" cy="2488293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7350" y="3915849"/>
              <a:ext cx="1859891" cy="1575095"/>
            </a:xfrm>
            <a:prstGeom prst="rect">
              <a:avLst/>
            </a:prstGeom>
          </p:spPr>
        </p:pic>
      </p:grpSp>
      <p:grpSp>
        <p:nvGrpSpPr>
          <p:cNvPr id="72" name="Group 71"/>
          <p:cNvGrpSpPr/>
          <p:nvPr/>
        </p:nvGrpSpPr>
        <p:grpSpPr>
          <a:xfrm>
            <a:off x="3911280" y="4038818"/>
            <a:ext cx="1448120" cy="1857897"/>
            <a:chOff x="3911280" y="4038818"/>
            <a:chExt cx="1448120" cy="1857897"/>
          </a:xfrm>
        </p:grpSpPr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1280" y="4517638"/>
              <a:ext cx="1379077" cy="1379077"/>
            </a:xfrm>
            <a:prstGeom prst="rect">
              <a:avLst/>
            </a:prstGeom>
          </p:spPr>
        </p:pic>
        <p:sp>
          <p:nvSpPr>
            <p:cNvPr id="74" name="TextBox 73"/>
            <p:cNvSpPr txBox="1"/>
            <p:nvPr/>
          </p:nvSpPr>
          <p:spPr>
            <a:xfrm>
              <a:off x="3963018" y="5060950"/>
              <a:ext cx="13963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C00000"/>
                  </a:solidFill>
                </a:rPr>
                <a:t>Downloads</a:t>
              </a:r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>
              <a:off x="4617002" y="4038818"/>
              <a:ext cx="0" cy="8481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6" name="Straight Arrow Connector 75"/>
          <p:cNvCxnSpPr/>
          <p:nvPr/>
        </p:nvCxnSpPr>
        <p:spPr>
          <a:xfrm>
            <a:off x="5181600" y="5257800"/>
            <a:ext cx="1555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Scripts Manually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0072"/>
            <a:ext cx="12192000" cy="68178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20072"/>
            <a:ext cx="12192000" cy="68296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30187"/>
            <a:ext cx="2141538" cy="22269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217032"/>
            <a:ext cx="6580187" cy="44178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3750" y="344486"/>
            <a:ext cx="8580824" cy="552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3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85837" y="2292003"/>
            <a:ext cx="4011431" cy="3702601"/>
            <a:chOff x="560437" y="2292003"/>
            <a:chExt cx="4011431" cy="3702601"/>
          </a:xfrm>
        </p:grpSpPr>
        <p:sp>
          <p:nvSpPr>
            <p:cNvPr id="14" name="TextBox 13"/>
            <p:cNvSpPr txBox="1"/>
            <p:nvPr/>
          </p:nvSpPr>
          <p:spPr>
            <a:xfrm>
              <a:off x="848332" y="5625272"/>
              <a:ext cx="2342146" cy="36933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Condition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6481" y="3503824"/>
              <a:ext cx="2232247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Specification</a:t>
              </a:r>
            </a:p>
          </p:txBody>
        </p:sp>
        <p:cxnSp>
          <p:nvCxnSpPr>
            <p:cNvPr id="16" name="Straight Arrow Connector 15"/>
            <p:cNvCxnSpPr>
              <a:stCxn id="20" idx="2"/>
              <a:endCxn id="14" idx="0"/>
            </p:cNvCxnSpPr>
            <p:nvPr/>
          </p:nvCxnSpPr>
          <p:spPr bwMode="auto">
            <a:xfrm flipH="1">
              <a:off x="2019405" y="4886970"/>
              <a:ext cx="448" cy="73830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 flipH="1">
              <a:off x="2012693" y="2915170"/>
              <a:ext cx="7159" cy="59535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8" name="Flowchart: Document 17"/>
            <p:cNvSpPr/>
            <p:nvPr/>
          </p:nvSpPr>
          <p:spPr bwMode="auto">
            <a:xfrm>
              <a:off x="3670300" y="3294426"/>
              <a:ext cx="901568" cy="788127"/>
            </a:xfrm>
            <a:prstGeom prst="flowChartDocumen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 u="sng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Selenium</a:t>
              </a:r>
            </a:p>
            <a:p>
              <a:pPr algn="ctr" eaLnBrk="1" hangingPunct="1"/>
              <a:r>
                <a:rPr lang="en-GB" sz="1200" i="1" dirty="0">
                  <a:solidFill>
                    <a:schemeClr val="tx1">
                      <a:lumMod val="50000"/>
                    </a:schemeClr>
                  </a:solidFill>
                  <a:latin typeface="Arial" charset="0"/>
                  <a:cs typeface="Arial" charset="0"/>
                </a:rPr>
                <a:t>Test Suite</a:t>
              </a:r>
            </a:p>
            <a:p>
              <a:pPr algn="ctr" eaLnBrk="1" hangingPunct="1"/>
              <a:r>
                <a:rPr lang="en-GB" sz="1200" i="1" dirty="0">
                  <a:solidFill>
                    <a:schemeClr val="tx1">
                      <a:lumMod val="50000"/>
                    </a:schemeClr>
                  </a:solidFill>
                  <a:latin typeface="Arial" charset="0"/>
                  <a:cs typeface="Arial" charset="0"/>
                </a:rPr>
                <a:t>Script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z="1200" u="sng" dirty="0">
                <a:solidFill>
                  <a:srgbClr val="FF0000"/>
                </a:solidFill>
                <a:latin typeface="Arial" charset="0"/>
                <a:cs typeface="Arial" charset="0"/>
              </a:endParaRPr>
            </a:p>
          </p:txBody>
        </p:sp>
        <p:cxnSp>
          <p:nvCxnSpPr>
            <p:cNvPr id="19" name="Straight Arrow Connector 18"/>
            <p:cNvCxnSpPr>
              <a:stCxn id="15" idx="3"/>
            </p:cNvCxnSpPr>
            <p:nvPr/>
          </p:nvCxnSpPr>
          <p:spPr bwMode="auto">
            <a:xfrm>
              <a:off x="3158728" y="3688490"/>
              <a:ext cx="51157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TextBox 19"/>
            <p:cNvSpPr txBox="1"/>
            <p:nvPr/>
          </p:nvSpPr>
          <p:spPr>
            <a:xfrm>
              <a:off x="1286521" y="4517638"/>
              <a:ext cx="146666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Case</a:t>
              </a:r>
            </a:p>
          </p:txBody>
        </p:sp>
        <p:cxnSp>
          <p:nvCxnSpPr>
            <p:cNvPr id="21" name="Straight Arrow Connector 20"/>
            <p:cNvCxnSpPr>
              <a:endCxn id="20" idx="0"/>
            </p:cNvCxnSpPr>
            <p:nvPr/>
          </p:nvCxnSpPr>
          <p:spPr bwMode="auto">
            <a:xfrm>
              <a:off x="2012692" y="3873156"/>
              <a:ext cx="7161" cy="6444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2" name="TextBox 21"/>
            <p:cNvSpPr txBox="1"/>
            <p:nvPr/>
          </p:nvSpPr>
          <p:spPr>
            <a:xfrm>
              <a:off x="1405715" y="2545838"/>
              <a:ext cx="117541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Project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922" y="2292003"/>
              <a:ext cx="765586" cy="765586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52414" y="4220021"/>
              <a:ext cx="614937" cy="61014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437" y="3302795"/>
              <a:ext cx="644665" cy="502638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4613572" y="3152495"/>
            <a:ext cx="2803244" cy="1098802"/>
            <a:chOff x="4588172" y="3152495"/>
            <a:chExt cx="2803244" cy="1098802"/>
          </a:xfrm>
        </p:grpSpPr>
        <p:sp>
          <p:nvSpPr>
            <p:cNvPr id="27" name="Cloud 26"/>
            <p:cNvSpPr/>
            <p:nvPr/>
          </p:nvSpPr>
          <p:spPr>
            <a:xfrm>
              <a:off x="5168047" y="3152495"/>
              <a:ext cx="1295400" cy="1098802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REST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 bwMode="auto">
            <a:xfrm>
              <a:off x="4588172" y="3687630"/>
              <a:ext cx="600197" cy="1426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" name="Straight Arrow Connector 28"/>
            <p:cNvCxnSpPr>
              <a:stCxn id="27" idx="0"/>
            </p:cNvCxnSpPr>
            <p:nvPr/>
          </p:nvCxnSpPr>
          <p:spPr bwMode="auto">
            <a:xfrm flipV="1">
              <a:off x="6462368" y="3687630"/>
              <a:ext cx="929048" cy="1426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30" name="Content Placeholder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765" y="3132738"/>
            <a:ext cx="1447590" cy="1020551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6883408" y="4083439"/>
            <a:ext cx="2559050" cy="2502570"/>
            <a:chOff x="6858008" y="4083439"/>
            <a:chExt cx="2559050" cy="2502570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8134350" y="4083439"/>
              <a:ext cx="0" cy="2286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7029450" y="5134620"/>
              <a:ext cx="21971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6965966" y="5744220"/>
              <a:ext cx="21971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7029450" y="6366520"/>
              <a:ext cx="21971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7029450" y="4537720"/>
              <a:ext cx="21971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4350" y="4362189"/>
              <a:ext cx="533408" cy="395055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7450" y="4362189"/>
              <a:ext cx="533408" cy="395055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0550" y="4362189"/>
              <a:ext cx="533408" cy="395055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3650" y="4362189"/>
              <a:ext cx="533408" cy="395055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8" y="4981283"/>
              <a:ext cx="533408" cy="395055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1108" y="4981283"/>
              <a:ext cx="533408" cy="395055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4208" y="4981283"/>
              <a:ext cx="533408" cy="395055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308" y="4981283"/>
              <a:ext cx="533408" cy="395055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8" y="5564726"/>
              <a:ext cx="533408" cy="395055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1108" y="5564726"/>
              <a:ext cx="533408" cy="395055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4208" y="5564726"/>
              <a:ext cx="533408" cy="395055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308" y="5564726"/>
              <a:ext cx="533408" cy="39505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8" y="6190954"/>
              <a:ext cx="533408" cy="395055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1108" y="6190954"/>
              <a:ext cx="533408" cy="395055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4208" y="6190954"/>
              <a:ext cx="533408" cy="395055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308" y="6190954"/>
              <a:ext cx="533408" cy="39505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Scripts In The Cloud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4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85837" y="2292003"/>
            <a:ext cx="4011431" cy="3702601"/>
            <a:chOff x="560437" y="2292003"/>
            <a:chExt cx="4011431" cy="3702601"/>
          </a:xfrm>
        </p:grpSpPr>
        <p:sp>
          <p:nvSpPr>
            <p:cNvPr id="14" name="TextBox 13"/>
            <p:cNvSpPr txBox="1"/>
            <p:nvPr/>
          </p:nvSpPr>
          <p:spPr>
            <a:xfrm>
              <a:off x="848332" y="5625272"/>
              <a:ext cx="2342146" cy="36933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Condition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6481" y="3503824"/>
              <a:ext cx="2232247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Specification</a:t>
              </a:r>
            </a:p>
          </p:txBody>
        </p:sp>
        <p:cxnSp>
          <p:nvCxnSpPr>
            <p:cNvPr id="16" name="Straight Arrow Connector 15"/>
            <p:cNvCxnSpPr>
              <a:stCxn id="20" idx="2"/>
              <a:endCxn id="14" idx="0"/>
            </p:cNvCxnSpPr>
            <p:nvPr/>
          </p:nvCxnSpPr>
          <p:spPr bwMode="auto">
            <a:xfrm flipH="1">
              <a:off x="2019405" y="4886970"/>
              <a:ext cx="448" cy="73830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 flipH="1">
              <a:off x="2012693" y="2915170"/>
              <a:ext cx="7159" cy="59535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8" name="Flowchart: Document 17"/>
            <p:cNvSpPr/>
            <p:nvPr/>
          </p:nvSpPr>
          <p:spPr bwMode="auto">
            <a:xfrm>
              <a:off x="3670300" y="3294426"/>
              <a:ext cx="901568" cy="788127"/>
            </a:xfrm>
            <a:prstGeom prst="flowChartDocumen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 u="sng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Selenium</a:t>
              </a:r>
            </a:p>
            <a:p>
              <a:pPr algn="ctr" eaLnBrk="1" hangingPunct="1"/>
              <a:r>
                <a:rPr lang="en-GB" sz="1200" i="1" dirty="0">
                  <a:solidFill>
                    <a:schemeClr val="tx1">
                      <a:lumMod val="50000"/>
                    </a:schemeClr>
                  </a:solidFill>
                  <a:latin typeface="Arial" charset="0"/>
                  <a:cs typeface="Arial" charset="0"/>
                </a:rPr>
                <a:t>Test Suite</a:t>
              </a:r>
            </a:p>
            <a:p>
              <a:pPr algn="ctr" eaLnBrk="1" hangingPunct="1"/>
              <a:r>
                <a:rPr lang="en-GB" sz="1200" i="1" dirty="0">
                  <a:solidFill>
                    <a:schemeClr val="tx1">
                      <a:lumMod val="50000"/>
                    </a:schemeClr>
                  </a:solidFill>
                  <a:latin typeface="Arial" charset="0"/>
                  <a:cs typeface="Arial" charset="0"/>
                </a:rPr>
                <a:t>Script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z="1200" u="sng" dirty="0">
                <a:solidFill>
                  <a:srgbClr val="FF0000"/>
                </a:solidFill>
                <a:latin typeface="Arial" charset="0"/>
                <a:cs typeface="Arial" charset="0"/>
              </a:endParaRPr>
            </a:p>
          </p:txBody>
        </p:sp>
        <p:cxnSp>
          <p:nvCxnSpPr>
            <p:cNvPr id="19" name="Straight Arrow Connector 18"/>
            <p:cNvCxnSpPr>
              <a:stCxn id="15" idx="3"/>
            </p:cNvCxnSpPr>
            <p:nvPr/>
          </p:nvCxnSpPr>
          <p:spPr bwMode="auto">
            <a:xfrm>
              <a:off x="3158728" y="3688490"/>
              <a:ext cx="51157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TextBox 19"/>
            <p:cNvSpPr txBox="1"/>
            <p:nvPr/>
          </p:nvSpPr>
          <p:spPr>
            <a:xfrm>
              <a:off x="1286521" y="4517638"/>
              <a:ext cx="146666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Case</a:t>
              </a:r>
            </a:p>
          </p:txBody>
        </p:sp>
        <p:cxnSp>
          <p:nvCxnSpPr>
            <p:cNvPr id="21" name="Straight Arrow Connector 20"/>
            <p:cNvCxnSpPr>
              <a:endCxn id="20" idx="0"/>
            </p:cNvCxnSpPr>
            <p:nvPr/>
          </p:nvCxnSpPr>
          <p:spPr bwMode="auto">
            <a:xfrm>
              <a:off x="2012692" y="3873156"/>
              <a:ext cx="7161" cy="6444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2" name="TextBox 21"/>
            <p:cNvSpPr txBox="1"/>
            <p:nvPr/>
          </p:nvSpPr>
          <p:spPr>
            <a:xfrm>
              <a:off x="1405715" y="2545838"/>
              <a:ext cx="117541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Project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922" y="2292003"/>
              <a:ext cx="765586" cy="765586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52414" y="4220021"/>
              <a:ext cx="614937" cy="61014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437" y="3302795"/>
              <a:ext cx="644665" cy="502638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4613572" y="3152495"/>
            <a:ext cx="2803244" cy="1098802"/>
            <a:chOff x="4588172" y="3152495"/>
            <a:chExt cx="2803244" cy="1098802"/>
          </a:xfrm>
        </p:grpSpPr>
        <p:sp>
          <p:nvSpPr>
            <p:cNvPr id="27" name="Cloud 26"/>
            <p:cNvSpPr/>
            <p:nvPr/>
          </p:nvSpPr>
          <p:spPr>
            <a:xfrm>
              <a:off x="5168047" y="3152495"/>
              <a:ext cx="1295400" cy="1098802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REST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 bwMode="auto">
            <a:xfrm>
              <a:off x="4588172" y="3687630"/>
              <a:ext cx="600197" cy="1426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" name="Straight Arrow Connector 28"/>
            <p:cNvCxnSpPr>
              <a:stCxn id="27" idx="0"/>
            </p:cNvCxnSpPr>
            <p:nvPr/>
          </p:nvCxnSpPr>
          <p:spPr bwMode="auto">
            <a:xfrm flipV="1">
              <a:off x="6462368" y="3687630"/>
              <a:ext cx="929048" cy="1426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30" name="Content Placeholder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765" y="3132738"/>
            <a:ext cx="1447590" cy="1020551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6883408" y="4083439"/>
            <a:ext cx="2559050" cy="2502570"/>
            <a:chOff x="6858008" y="4083439"/>
            <a:chExt cx="2559050" cy="2502570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8134350" y="4083439"/>
              <a:ext cx="0" cy="2286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7029450" y="5134620"/>
              <a:ext cx="21971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6965966" y="5744220"/>
              <a:ext cx="21971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7029450" y="6366520"/>
              <a:ext cx="21971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7029450" y="4537720"/>
              <a:ext cx="21971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4350" y="4362189"/>
              <a:ext cx="533408" cy="395055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7450" y="4362189"/>
              <a:ext cx="533408" cy="395055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0550" y="4362189"/>
              <a:ext cx="533408" cy="395055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3650" y="4362189"/>
              <a:ext cx="533408" cy="395055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8" y="4981283"/>
              <a:ext cx="533408" cy="395055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1108" y="4981283"/>
              <a:ext cx="533408" cy="395055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4208" y="4981283"/>
              <a:ext cx="533408" cy="395055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308" y="4981283"/>
              <a:ext cx="533408" cy="395055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8" y="5564726"/>
              <a:ext cx="533408" cy="395055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1108" y="5564726"/>
              <a:ext cx="533408" cy="395055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4208" y="5564726"/>
              <a:ext cx="533408" cy="395055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308" y="5564726"/>
              <a:ext cx="533408" cy="39505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8" y="6190954"/>
              <a:ext cx="533408" cy="395055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1108" y="6190954"/>
              <a:ext cx="533408" cy="395055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4208" y="6190954"/>
              <a:ext cx="533408" cy="395055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308" y="6190954"/>
              <a:ext cx="533408" cy="39505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Scripts In The Cloud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9443"/>
            <a:ext cx="12192000" cy="68391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9564" y="0"/>
            <a:ext cx="9912871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322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" y="9443"/>
            <a:ext cx="12192000" cy="68391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500" y="559587"/>
            <a:ext cx="11239500" cy="62701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2500" y="974416"/>
            <a:ext cx="11239500" cy="597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57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62" y="2525712"/>
            <a:ext cx="11496675" cy="3038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Driven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253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015" y="590551"/>
            <a:ext cx="11620085" cy="62512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0550" y="1293697"/>
            <a:ext cx="9093200" cy="3779894"/>
          </a:xfrm>
          <a:prstGeom prst="rect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5114" y="2473072"/>
            <a:ext cx="6859789" cy="23291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9812" y="2211387"/>
            <a:ext cx="460161" cy="2270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23590" y="3477367"/>
            <a:ext cx="2077109" cy="16252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60549" y="1293697"/>
            <a:ext cx="9240121" cy="4338115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29939" y="4016018"/>
            <a:ext cx="2229511" cy="17269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9151" y="2630520"/>
            <a:ext cx="11025186" cy="13742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9149" y="3991570"/>
            <a:ext cx="11025188" cy="4745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9149" y="4440676"/>
            <a:ext cx="11037888" cy="181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9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Apex Test Automation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4622" y="4355940"/>
            <a:ext cx="9079904" cy="403630"/>
          </a:xfrm>
        </p:spPr>
        <p:txBody>
          <a:bodyPr/>
          <a:lstStyle/>
          <a:p>
            <a:r>
              <a:rPr lang="en-US" dirty="0"/>
              <a:t>Simon Hunt</a:t>
            </a:r>
          </a:p>
          <a:p>
            <a:endParaRPr lang="en-US" dirty="0"/>
          </a:p>
        </p:txBody>
      </p:sp>
      <p:pic>
        <p:nvPicPr>
          <p:cNvPr id="1026" name="Picture 2" descr="mage result for oracle ace associa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026" y="4254500"/>
            <a:ext cx="1473200" cy="54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446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Driven Testing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68932" y="2810321"/>
            <a:ext cx="2342146" cy="2079383"/>
            <a:chOff x="930882" y="2861121"/>
            <a:chExt cx="2342146" cy="2079383"/>
          </a:xfrm>
        </p:grpSpPr>
        <p:sp>
          <p:nvSpPr>
            <p:cNvPr id="5" name="TextBox 4"/>
            <p:cNvSpPr txBox="1"/>
            <p:nvPr/>
          </p:nvSpPr>
          <p:spPr>
            <a:xfrm>
              <a:off x="930882" y="4571172"/>
              <a:ext cx="2342146" cy="36933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Condition</a:t>
              </a:r>
            </a:p>
          </p:txBody>
        </p:sp>
        <p:cxnSp>
          <p:nvCxnSpPr>
            <p:cNvPr id="6" name="Straight Arrow Connector 5"/>
            <p:cNvCxnSpPr>
              <a:stCxn id="7" idx="2"/>
              <a:endCxn id="5" idx="0"/>
            </p:cNvCxnSpPr>
            <p:nvPr/>
          </p:nvCxnSpPr>
          <p:spPr bwMode="auto">
            <a:xfrm flipH="1">
              <a:off x="2101955" y="3528070"/>
              <a:ext cx="448" cy="104310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" name="TextBox 6"/>
            <p:cNvSpPr txBox="1"/>
            <p:nvPr/>
          </p:nvSpPr>
          <p:spPr>
            <a:xfrm>
              <a:off x="1369071" y="3158738"/>
              <a:ext cx="146666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Case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34964" y="2861121"/>
              <a:ext cx="614937" cy="61014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3733396" y="3726141"/>
            <a:ext cx="1466663" cy="369332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Data Set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70112" y="4520372"/>
            <a:ext cx="1793230" cy="369332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Data Attribute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2473337" y="3178283"/>
            <a:ext cx="5514248" cy="254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/>
          <p:cNvCxnSpPr>
            <a:endCxn id="9" idx="1"/>
          </p:cNvCxnSpPr>
          <p:nvPr/>
        </p:nvCxnSpPr>
        <p:spPr>
          <a:xfrm>
            <a:off x="2482749" y="3412440"/>
            <a:ext cx="1250647" cy="49836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9" idx="2"/>
            <a:endCxn id="10" idx="0"/>
          </p:cNvCxnSpPr>
          <p:nvPr/>
        </p:nvCxnSpPr>
        <p:spPr>
          <a:xfrm flipH="1">
            <a:off x="4466727" y="4095473"/>
            <a:ext cx="1" cy="4248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5" idx="3"/>
            <a:endCxn id="10" idx="1"/>
          </p:cNvCxnSpPr>
          <p:nvPr/>
        </p:nvCxnSpPr>
        <p:spPr>
          <a:xfrm>
            <a:off x="2911078" y="4705038"/>
            <a:ext cx="6590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7987587" y="2663755"/>
            <a:ext cx="3202893" cy="3521145"/>
            <a:chOff x="7987587" y="2663755"/>
            <a:chExt cx="3202893" cy="3521145"/>
          </a:xfrm>
        </p:grpSpPr>
        <p:sp>
          <p:nvSpPr>
            <p:cNvPr id="12" name="TextBox 11"/>
            <p:cNvSpPr txBox="1"/>
            <p:nvPr/>
          </p:nvSpPr>
          <p:spPr>
            <a:xfrm>
              <a:off x="7987587" y="2663755"/>
              <a:ext cx="3202893" cy="369332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Bulk Data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987587" y="3033087"/>
              <a:ext cx="320289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050" dirty="0"/>
                <a:t> </a:t>
              </a:r>
              <a:r>
                <a:rPr lang="en-GB" dirty="0"/>
                <a:t>1   Default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87587" y="3402419"/>
              <a:ext cx="320289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 </a:t>
              </a:r>
              <a:r>
                <a:rPr lang="en-GB" dirty="0"/>
                <a:t>2   Row 1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987587" y="3771751"/>
              <a:ext cx="320289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 </a:t>
              </a:r>
              <a:r>
                <a:rPr lang="en-GB" dirty="0"/>
                <a:t>2   Row 2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987587" y="4141083"/>
              <a:ext cx="320289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 </a:t>
              </a:r>
              <a:r>
                <a:rPr lang="en-GB" dirty="0"/>
                <a:t>1   Row 3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87587" y="4507551"/>
              <a:ext cx="320289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 </a:t>
              </a:r>
              <a:r>
                <a:rPr lang="en-GB" dirty="0"/>
                <a:t>1   Row n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8324048" y="4424327"/>
              <a:ext cx="315181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/>
                <a:t>Attribute 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8692312" y="4424327"/>
              <a:ext cx="315181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/>
                <a:t>Attribute 2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9061644" y="4424327"/>
              <a:ext cx="315181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/>
                <a:t>Attribute 3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 rot="16200000">
              <a:off x="6866221" y="4154452"/>
              <a:ext cx="261206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/>
                <a:t>Group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9429907" y="4424328"/>
              <a:ext cx="315181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/>
                <a:t>Attribute n</a:t>
              </a:r>
            </a:p>
          </p:txBody>
        </p:sp>
      </p:grpSp>
      <p:sp>
        <p:nvSpPr>
          <p:cNvPr id="29" name="Left Brace 28"/>
          <p:cNvSpPr/>
          <p:nvPr/>
        </p:nvSpPr>
        <p:spPr>
          <a:xfrm>
            <a:off x="7671542" y="3412440"/>
            <a:ext cx="184133" cy="7022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Left Brace 29"/>
          <p:cNvSpPr/>
          <p:nvPr/>
        </p:nvSpPr>
        <p:spPr>
          <a:xfrm>
            <a:off x="7618254" y="3033086"/>
            <a:ext cx="293846" cy="184379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4" name="Connector: Elbow 33"/>
          <p:cNvCxnSpPr>
            <a:endCxn id="21" idx="0"/>
          </p:cNvCxnSpPr>
          <p:nvPr/>
        </p:nvCxnSpPr>
        <p:spPr>
          <a:xfrm>
            <a:off x="2473784" y="3206193"/>
            <a:ext cx="5513803" cy="1132925"/>
          </a:xfrm>
          <a:prstGeom prst="bentConnector3">
            <a:avLst>
              <a:gd name="adj1" fmla="val 5852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/>
          <p:cNvCxnSpPr>
            <a:endCxn id="29" idx="1"/>
          </p:cNvCxnSpPr>
          <p:nvPr/>
        </p:nvCxnSpPr>
        <p:spPr>
          <a:xfrm>
            <a:off x="2473784" y="3206192"/>
            <a:ext cx="5197758" cy="557360"/>
          </a:xfrm>
          <a:prstGeom prst="bentConnector3">
            <a:avLst>
              <a:gd name="adj1" fmla="val 6783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/>
          <p:cNvCxnSpPr>
            <a:endCxn id="30" idx="1"/>
          </p:cNvCxnSpPr>
          <p:nvPr/>
        </p:nvCxnSpPr>
        <p:spPr>
          <a:xfrm>
            <a:off x="2482749" y="3175868"/>
            <a:ext cx="5135505" cy="779117"/>
          </a:xfrm>
          <a:prstGeom prst="bentConnector3">
            <a:avLst>
              <a:gd name="adj1" fmla="val 6533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/>
          <p:cNvCxnSpPr>
            <a:stCxn id="5" idx="2"/>
            <a:endCxn id="21" idx="1"/>
          </p:cNvCxnSpPr>
          <p:nvPr/>
        </p:nvCxnSpPr>
        <p:spPr>
          <a:xfrm rot="16200000" flipH="1">
            <a:off x="4578406" y="2051303"/>
            <a:ext cx="755446" cy="6432248"/>
          </a:xfrm>
          <a:prstGeom prst="bentConnector3">
            <a:avLst>
              <a:gd name="adj1" fmla="val 164750"/>
            </a:avLst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764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9" grpId="0" animBg="1"/>
      <p:bldP spid="29" grpId="1" animBg="1"/>
      <p:bldP spid="30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Driven Testing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68932" y="2810321"/>
            <a:ext cx="2342146" cy="2079383"/>
            <a:chOff x="930882" y="2861121"/>
            <a:chExt cx="2342146" cy="2079383"/>
          </a:xfrm>
        </p:grpSpPr>
        <p:sp>
          <p:nvSpPr>
            <p:cNvPr id="5" name="TextBox 4"/>
            <p:cNvSpPr txBox="1"/>
            <p:nvPr/>
          </p:nvSpPr>
          <p:spPr>
            <a:xfrm>
              <a:off x="930882" y="4571172"/>
              <a:ext cx="2342146" cy="36933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Condition</a:t>
              </a:r>
            </a:p>
          </p:txBody>
        </p:sp>
        <p:cxnSp>
          <p:nvCxnSpPr>
            <p:cNvPr id="6" name="Straight Arrow Connector 5"/>
            <p:cNvCxnSpPr>
              <a:stCxn id="7" idx="2"/>
              <a:endCxn id="5" idx="0"/>
            </p:cNvCxnSpPr>
            <p:nvPr/>
          </p:nvCxnSpPr>
          <p:spPr bwMode="auto">
            <a:xfrm flipH="1">
              <a:off x="2101955" y="3528070"/>
              <a:ext cx="448" cy="104310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" name="TextBox 6"/>
            <p:cNvSpPr txBox="1"/>
            <p:nvPr/>
          </p:nvSpPr>
          <p:spPr>
            <a:xfrm>
              <a:off x="1369071" y="3158738"/>
              <a:ext cx="146666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Case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34964" y="2861121"/>
              <a:ext cx="614937" cy="61014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3733396" y="3726141"/>
            <a:ext cx="1466663" cy="369332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Data Set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70112" y="4520372"/>
            <a:ext cx="1793230" cy="369332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Data Attribute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2473337" y="3178283"/>
            <a:ext cx="5514248" cy="254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/>
          <p:cNvCxnSpPr>
            <a:endCxn id="9" idx="1"/>
          </p:cNvCxnSpPr>
          <p:nvPr/>
        </p:nvCxnSpPr>
        <p:spPr>
          <a:xfrm>
            <a:off x="2482749" y="3412440"/>
            <a:ext cx="1250647" cy="49836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9" idx="2"/>
            <a:endCxn id="10" idx="0"/>
          </p:cNvCxnSpPr>
          <p:nvPr/>
        </p:nvCxnSpPr>
        <p:spPr>
          <a:xfrm flipH="1">
            <a:off x="4466727" y="4095473"/>
            <a:ext cx="1" cy="4248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5" idx="3"/>
            <a:endCxn id="10" idx="1"/>
          </p:cNvCxnSpPr>
          <p:nvPr/>
        </p:nvCxnSpPr>
        <p:spPr>
          <a:xfrm>
            <a:off x="2911078" y="4705038"/>
            <a:ext cx="6590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7987587" y="2663755"/>
            <a:ext cx="3202893" cy="3521145"/>
            <a:chOff x="7987587" y="2663755"/>
            <a:chExt cx="3202893" cy="3521145"/>
          </a:xfrm>
        </p:grpSpPr>
        <p:sp>
          <p:nvSpPr>
            <p:cNvPr id="12" name="TextBox 11"/>
            <p:cNvSpPr txBox="1"/>
            <p:nvPr/>
          </p:nvSpPr>
          <p:spPr>
            <a:xfrm>
              <a:off x="7987587" y="2663755"/>
              <a:ext cx="3202893" cy="369332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Bulk Data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987587" y="3033087"/>
              <a:ext cx="320289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050" dirty="0"/>
                <a:t> </a:t>
              </a:r>
              <a:r>
                <a:rPr lang="en-GB" dirty="0"/>
                <a:t>1   Default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87587" y="3402419"/>
              <a:ext cx="320289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 </a:t>
              </a:r>
              <a:r>
                <a:rPr lang="en-GB" dirty="0"/>
                <a:t>2   Row 1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987587" y="3771751"/>
              <a:ext cx="320289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 </a:t>
              </a:r>
              <a:r>
                <a:rPr lang="en-GB" dirty="0"/>
                <a:t>2   Row 2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987587" y="4141083"/>
              <a:ext cx="320289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 </a:t>
              </a:r>
              <a:r>
                <a:rPr lang="en-GB" dirty="0"/>
                <a:t>1   Row 3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87587" y="4507551"/>
              <a:ext cx="320289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 </a:t>
              </a:r>
              <a:r>
                <a:rPr lang="en-GB" dirty="0"/>
                <a:t>1   Row n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8324048" y="4424327"/>
              <a:ext cx="315181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/>
                <a:t>Attribute 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8692312" y="4424327"/>
              <a:ext cx="315181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/>
                <a:t>Attribute 2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9061644" y="4424327"/>
              <a:ext cx="315181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/>
                <a:t>Attribute 3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 rot="16200000">
              <a:off x="6866221" y="4154452"/>
              <a:ext cx="261206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/>
                <a:t>Group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9429907" y="4424328"/>
              <a:ext cx="315181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/>
                <a:t>Attribute n</a:t>
              </a:r>
            </a:p>
          </p:txBody>
        </p:sp>
      </p:grpSp>
      <p:sp>
        <p:nvSpPr>
          <p:cNvPr id="29" name="Left Brace 28"/>
          <p:cNvSpPr/>
          <p:nvPr/>
        </p:nvSpPr>
        <p:spPr>
          <a:xfrm>
            <a:off x="7671542" y="3412440"/>
            <a:ext cx="184133" cy="7022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Left Brace 29"/>
          <p:cNvSpPr/>
          <p:nvPr/>
        </p:nvSpPr>
        <p:spPr>
          <a:xfrm>
            <a:off x="7618254" y="3033086"/>
            <a:ext cx="293846" cy="184379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4" name="Connector: Elbow 33"/>
          <p:cNvCxnSpPr>
            <a:endCxn id="21" idx="0"/>
          </p:cNvCxnSpPr>
          <p:nvPr/>
        </p:nvCxnSpPr>
        <p:spPr>
          <a:xfrm>
            <a:off x="2473784" y="3206193"/>
            <a:ext cx="5513803" cy="1132925"/>
          </a:xfrm>
          <a:prstGeom prst="bentConnector3">
            <a:avLst>
              <a:gd name="adj1" fmla="val 5852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/>
          <p:cNvCxnSpPr>
            <a:endCxn id="29" idx="1"/>
          </p:cNvCxnSpPr>
          <p:nvPr/>
        </p:nvCxnSpPr>
        <p:spPr>
          <a:xfrm>
            <a:off x="2473784" y="3206192"/>
            <a:ext cx="5197758" cy="557360"/>
          </a:xfrm>
          <a:prstGeom prst="bentConnector3">
            <a:avLst>
              <a:gd name="adj1" fmla="val 6783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/>
          <p:cNvCxnSpPr>
            <a:endCxn id="30" idx="1"/>
          </p:cNvCxnSpPr>
          <p:nvPr/>
        </p:nvCxnSpPr>
        <p:spPr>
          <a:xfrm>
            <a:off x="2482749" y="3175868"/>
            <a:ext cx="5135505" cy="779117"/>
          </a:xfrm>
          <a:prstGeom prst="bentConnector3">
            <a:avLst>
              <a:gd name="adj1" fmla="val 6533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/>
          <p:cNvCxnSpPr>
            <a:stCxn id="5" idx="2"/>
            <a:endCxn id="21" idx="1"/>
          </p:cNvCxnSpPr>
          <p:nvPr/>
        </p:nvCxnSpPr>
        <p:spPr>
          <a:xfrm rot="16200000" flipH="1">
            <a:off x="4578406" y="2051303"/>
            <a:ext cx="755446" cy="6432248"/>
          </a:xfrm>
          <a:prstGeom prst="bentConnector3">
            <a:avLst>
              <a:gd name="adj1" fmla="val 164750"/>
            </a:avLst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738"/>
            <a:ext cx="12192000" cy="684452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750" y="596900"/>
            <a:ext cx="11595250" cy="6225596"/>
          </a:xfrm>
          <a:prstGeom prst="rect">
            <a:avLst/>
          </a:prstGeom>
        </p:spPr>
      </p:pic>
      <p:grpSp>
        <p:nvGrpSpPr>
          <p:cNvPr id="62" name="Group 61"/>
          <p:cNvGrpSpPr/>
          <p:nvPr/>
        </p:nvGrpSpPr>
        <p:grpSpPr>
          <a:xfrm>
            <a:off x="596750" y="607050"/>
            <a:ext cx="11595250" cy="6231293"/>
            <a:chOff x="596750" y="607050"/>
            <a:chExt cx="11595250" cy="6231293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6750" y="607050"/>
              <a:ext cx="11595250" cy="6231293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74132" y="3882876"/>
              <a:ext cx="862676" cy="35892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3591" y="4669314"/>
            <a:ext cx="4945855" cy="2112963"/>
          </a:xfrm>
          <a:prstGeom prst="rect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750" y="1795835"/>
            <a:ext cx="11595250" cy="5050239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750" y="1808535"/>
            <a:ext cx="11595250" cy="5050239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610212"/>
            <a:ext cx="12192000" cy="623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41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9" grpId="0" animBg="1"/>
      <p:bldP spid="29" grpId="1" animBg="1"/>
      <p:bldP spid="3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UAT Scripts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49031" y="4056694"/>
            <a:ext cx="223224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/>
              <a:t>Test Specification</a:t>
            </a:r>
            <a:endParaRPr lang="en-GB" dirty="0"/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>
            <a:off x="4635243" y="3468040"/>
            <a:ext cx="7159" cy="5953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Flowchart: Multidocument 6"/>
          <p:cNvSpPr/>
          <p:nvPr/>
        </p:nvSpPr>
        <p:spPr bwMode="auto">
          <a:xfrm>
            <a:off x="7234650" y="4738362"/>
            <a:ext cx="1054876" cy="1001543"/>
          </a:xfrm>
          <a:prstGeom prst="flowChartMultidocument">
            <a:avLst/>
          </a:prstGeom>
          <a:solidFill>
            <a:schemeClr val="tx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GB" sz="1200" u="sng" dirty="0">
                <a:solidFill>
                  <a:srgbClr val="FF0000"/>
                </a:solidFill>
                <a:latin typeface="Arial" charset="0"/>
                <a:cs typeface="Arial" charset="0"/>
              </a:rPr>
              <a:t>UAT</a:t>
            </a:r>
          </a:p>
          <a:p>
            <a:pPr algn="ctr" eaLnBrk="1" hangingPunct="1"/>
            <a:r>
              <a:rPr lang="en-GB" sz="1200" i="1" dirty="0">
                <a:solidFill>
                  <a:schemeClr val="tx1">
                    <a:lumMod val="50000"/>
                  </a:schemeClr>
                </a:solidFill>
                <a:latin typeface="Arial" charset="0"/>
                <a:cs typeface="Arial" charset="0"/>
              </a:rPr>
              <a:t>Test Case</a:t>
            </a:r>
          </a:p>
          <a:p>
            <a:pPr algn="ctr" eaLnBrk="1" hangingPunct="1"/>
            <a:r>
              <a:rPr lang="en-GB" sz="1200" i="1" dirty="0">
                <a:solidFill>
                  <a:schemeClr val="tx1">
                    <a:lumMod val="50000"/>
                  </a:schemeClr>
                </a:solidFill>
                <a:latin typeface="Arial" charset="0"/>
                <a:cs typeface="Arial" charset="0"/>
              </a:rPr>
              <a:t>Scripts</a:t>
            </a:r>
          </a:p>
        </p:txBody>
      </p:sp>
      <p:sp>
        <p:nvSpPr>
          <p:cNvPr id="8" name="Flowchart: Document 7"/>
          <p:cNvSpPr/>
          <p:nvPr/>
        </p:nvSpPr>
        <p:spPr bwMode="auto">
          <a:xfrm>
            <a:off x="7255974" y="3855665"/>
            <a:ext cx="901568" cy="788127"/>
          </a:xfrm>
          <a:prstGeom prst="flowChartDocument">
            <a:avLst/>
          </a:prstGeom>
          <a:solidFill>
            <a:schemeClr val="tx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 u="sng" dirty="0">
                <a:solidFill>
                  <a:srgbClr val="FF0000"/>
                </a:solidFill>
                <a:latin typeface="Arial" charset="0"/>
                <a:cs typeface="Arial" charset="0"/>
              </a:rPr>
              <a:t>UAT</a:t>
            </a:r>
          </a:p>
          <a:p>
            <a:pPr algn="ctr" eaLnBrk="1" hangingPunct="1"/>
            <a:r>
              <a:rPr lang="en-GB" sz="1200" i="1" dirty="0">
                <a:solidFill>
                  <a:schemeClr val="tx1">
                    <a:lumMod val="50000"/>
                  </a:schemeClr>
                </a:solidFill>
                <a:latin typeface="Arial" charset="0"/>
                <a:cs typeface="Arial" charset="0"/>
              </a:rPr>
              <a:t>Test Suite</a:t>
            </a:r>
          </a:p>
          <a:p>
            <a:pPr algn="ctr" eaLnBrk="1" hangingPunct="1"/>
            <a:r>
              <a:rPr lang="en-GB" sz="1200" i="1" dirty="0">
                <a:solidFill>
                  <a:schemeClr val="tx1">
                    <a:lumMod val="50000"/>
                  </a:schemeClr>
                </a:solidFill>
                <a:latin typeface="Arial" charset="0"/>
                <a:cs typeface="Arial" charset="0"/>
              </a:rPr>
              <a:t>Script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 sz="1200" u="sng" dirty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cxnSp>
        <p:nvCxnSpPr>
          <p:cNvPr id="9" name="Straight Arrow Connector 8"/>
          <p:cNvCxnSpPr>
            <a:stCxn id="4" idx="3"/>
            <a:endCxn id="8" idx="1"/>
          </p:cNvCxnSpPr>
          <p:nvPr/>
        </p:nvCxnSpPr>
        <p:spPr bwMode="auto">
          <a:xfrm>
            <a:off x="5781278" y="4241360"/>
            <a:ext cx="1474697" cy="83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/>
          <p:cNvCxnSpPr>
            <a:stCxn id="11" idx="3"/>
            <a:endCxn id="7" idx="1"/>
          </p:cNvCxnSpPr>
          <p:nvPr/>
        </p:nvCxnSpPr>
        <p:spPr bwMode="auto">
          <a:xfrm flipV="1">
            <a:off x="5375734" y="5239134"/>
            <a:ext cx="1858917" cy="160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3909071" y="5070508"/>
            <a:ext cx="146666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Test Case</a:t>
            </a:r>
          </a:p>
        </p:txBody>
      </p:sp>
      <p:cxnSp>
        <p:nvCxnSpPr>
          <p:cNvPr id="12" name="Straight Arrow Connector 11"/>
          <p:cNvCxnSpPr>
            <a:endCxn id="11" idx="0"/>
          </p:cNvCxnSpPr>
          <p:nvPr/>
        </p:nvCxnSpPr>
        <p:spPr bwMode="auto">
          <a:xfrm>
            <a:off x="4635242" y="4426026"/>
            <a:ext cx="7161" cy="6444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4028265" y="3098708"/>
            <a:ext cx="117541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Project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472" y="2844873"/>
            <a:ext cx="765586" cy="76558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74964" y="4772891"/>
            <a:ext cx="614937" cy="6101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987" y="3855665"/>
            <a:ext cx="644665" cy="50263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2899"/>
            <a:ext cx="12192000" cy="683220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2899"/>
            <a:ext cx="12379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46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2" y="2336873"/>
            <a:ext cx="6393578" cy="39322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609" y="2341086"/>
            <a:ext cx="5546707" cy="392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85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I Need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Agile Testing </a:t>
            </a:r>
            <a:r>
              <a:rPr lang="en-US" dirty="0">
                <a:solidFill>
                  <a:srgbClr val="FFFF00"/>
                </a:solidFill>
              </a:rPr>
              <a:t>in </a:t>
            </a:r>
            <a:r>
              <a:rPr lang="en-US" b="1" dirty="0">
                <a:solidFill>
                  <a:srgbClr val="FFFF00"/>
                </a:solidFill>
              </a:rPr>
              <a:t>Agile Delivery</a:t>
            </a:r>
          </a:p>
          <a:p>
            <a:r>
              <a:rPr lang="en-US" b="1" dirty="0"/>
              <a:t>For </a:t>
            </a:r>
            <a:r>
              <a:rPr lang="en-US" b="1" dirty="0">
                <a:solidFill>
                  <a:srgbClr val="FFFF00"/>
                </a:solidFill>
              </a:rPr>
              <a:t>Quality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Assurance</a:t>
            </a:r>
          </a:p>
          <a:p>
            <a:r>
              <a:rPr lang="en-US" b="1" dirty="0"/>
              <a:t>For </a:t>
            </a:r>
            <a:r>
              <a:rPr lang="en-US" b="1" dirty="0">
                <a:solidFill>
                  <a:srgbClr val="FFFF00"/>
                </a:solidFill>
              </a:rPr>
              <a:t>Low Maintenance </a:t>
            </a:r>
            <a:r>
              <a:rPr lang="en-US" dirty="0"/>
              <a:t>Scripts</a:t>
            </a:r>
          </a:p>
          <a:p>
            <a:r>
              <a:rPr lang="en-US" dirty="0"/>
              <a:t>Because it’s </a:t>
            </a:r>
            <a:r>
              <a:rPr lang="en-US" b="1" dirty="0">
                <a:solidFill>
                  <a:srgbClr val="FFFF00"/>
                </a:solidFill>
              </a:rPr>
              <a:t>Easy to Use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Because it Requires No Additional Technical </a:t>
            </a:r>
            <a:r>
              <a:rPr lang="en-US" dirty="0" smtClean="0"/>
              <a:t>Skills </a:t>
            </a:r>
            <a:r>
              <a:rPr lang="en-US" dirty="0" smtClean="0">
                <a:solidFill>
                  <a:srgbClr val="FFFF00"/>
                </a:solidFill>
              </a:rPr>
              <a:t>(Low Code)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Because it’s </a:t>
            </a:r>
            <a:r>
              <a:rPr lang="en-US" b="1" dirty="0">
                <a:solidFill>
                  <a:srgbClr val="FFFF00"/>
                </a:solidFill>
              </a:rPr>
              <a:t>Configurable</a:t>
            </a:r>
            <a:r>
              <a:rPr lang="en-US" b="1" dirty="0"/>
              <a:t> </a:t>
            </a:r>
            <a:r>
              <a:rPr lang="en-US" dirty="0"/>
              <a:t>And Can Be Adapted to Your Needs</a:t>
            </a:r>
          </a:p>
          <a:p>
            <a:r>
              <a:rPr lang="en-US" dirty="0"/>
              <a:t>To Keep Up With Apex </a:t>
            </a:r>
            <a:r>
              <a:rPr lang="en-US" dirty="0" smtClean="0"/>
              <a:t>Developers </a:t>
            </a:r>
            <a:r>
              <a:rPr lang="en-US" dirty="0" smtClean="0">
                <a:solidFill>
                  <a:srgbClr val="FFFF00"/>
                </a:solidFill>
              </a:rPr>
              <a:t>(SPEED)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17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Aspirations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Cloud hosted </a:t>
            </a:r>
            <a:r>
              <a:rPr lang="en-US" dirty="0" smtClean="0"/>
              <a:t>version</a:t>
            </a:r>
          </a:p>
          <a:p>
            <a:r>
              <a:rPr lang="en-US" dirty="0" smtClean="0"/>
              <a:t>Load and Performance Testing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 smtClean="0"/>
              <a:t>Onboarding / Walkthrough / Tour </a:t>
            </a:r>
            <a:r>
              <a:rPr lang="en-US" dirty="0" smtClean="0"/>
              <a:t>integration</a:t>
            </a:r>
            <a:endParaRPr lang="en-US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4876800" y="637720"/>
            <a:ext cx="1879600" cy="995040"/>
            <a:chOff x="4876800" y="637720"/>
            <a:chExt cx="1879600" cy="995040"/>
          </a:xfrm>
        </p:grpSpPr>
        <p:sp>
          <p:nvSpPr>
            <p:cNvPr id="4" name="Rectangular Callout 3"/>
            <p:cNvSpPr/>
            <p:nvPr/>
          </p:nvSpPr>
          <p:spPr>
            <a:xfrm>
              <a:off x="4876800" y="637720"/>
              <a:ext cx="1790700" cy="965200"/>
            </a:xfrm>
            <a:prstGeom prst="wedgeRectCallout">
              <a:avLst>
                <a:gd name="adj1" fmla="val -73192"/>
                <a:gd name="adj2" fmla="val 2829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This is a Title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876800" y="1293697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mtClean="0">
                  <a:solidFill>
                    <a:schemeClr val="bg1"/>
                  </a:solidFill>
                </a:rPr>
                <a:t>Prev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083300" y="1294206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Next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9131300" y="2491920"/>
            <a:ext cx="2102682" cy="995040"/>
            <a:chOff x="4876800" y="637720"/>
            <a:chExt cx="1879600" cy="995040"/>
          </a:xfrm>
        </p:grpSpPr>
        <p:sp>
          <p:nvSpPr>
            <p:cNvPr id="10" name="Rectangular Callout 9"/>
            <p:cNvSpPr/>
            <p:nvPr/>
          </p:nvSpPr>
          <p:spPr>
            <a:xfrm>
              <a:off x="4876800" y="637720"/>
              <a:ext cx="1790700" cy="965200"/>
            </a:xfrm>
            <a:prstGeom prst="wedgeRectCallout">
              <a:avLst>
                <a:gd name="adj1" fmla="val 38156"/>
                <a:gd name="adj2" fmla="val -10197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This is an Image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876800" y="1293697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mtClean="0">
                  <a:solidFill>
                    <a:schemeClr val="bg1"/>
                  </a:solidFill>
                </a:rPr>
                <a:t>Prev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083300" y="1294206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Next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193800" y="4164397"/>
            <a:ext cx="1879600" cy="995040"/>
            <a:chOff x="4876800" y="637720"/>
            <a:chExt cx="1879600" cy="995040"/>
          </a:xfrm>
        </p:grpSpPr>
        <p:sp>
          <p:nvSpPr>
            <p:cNvPr id="14" name="Rectangular Callout 13"/>
            <p:cNvSpPr/>
            <p:nvPr/>
          </p:nvSpPr>
          <p:spPr>
            <a:xfrm>
              <a:off x="4876800" y="637720"/>
              <a:ext cx="1790700" cy="965200"/>
            </a:xfrm>
            <a:prstGeom prst="wedgeRectCallout">
              <a:avLst>
                <a:gd name="adj1" fmla="val -54752"/>
                <a:gd name="adj2" fmla="val -10328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Type Text Here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76800" y="1293697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mtClean="0">
                  <a:solidFill>
                    <a:schemeClr val="bg1"/>
                  </a:solidFill>
                </a:rPr>
                <a:t>Prev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083300" y="1294206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Next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087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1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FFFF00"/>
                </a:solidFill>
              </a:rPr>
              <a:t>Where</a:t>
            </a:r>
            <a:r>
              <a:rPr lang="en-US" dirty="0"/>
              <a:t> to go to find Out </a:t>
            </a:r>
            <a:r>
              <a:rPr lang="en-US" dirty="0" smtClean="0"/>
              <a:t>More</a:t>
            </a:r>
            <a:endParaRPr lang="en-US" b="1" dirty="0" smtClean="0">
              <a:solidFill>
                <a:srgbClr val="FFFF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solidFill>
                  <a:srgbClr val="FFFF00"/>
                </a:solidFill>
              </a:rPr>
              <a:t>What</a:t>
            </a:r>
            <a:r>
              <a:rPr lang="en-US" dirty="0" smtClean="0"/>
              <a:t> </a:t>
            </a:r>
            <a:r>
              <a:rPr lang="en-US" dirty="0"/>
              <a:t>the Apex Test Automation Framework (ATAF) is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FFFF00"/>
                </a:solidFill>
              </a:rPr>
              <a:t>Why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You Need It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FFFF00"/>
                </a:solidFill>
              </a:rPr>
              <a:t>What</a:t>
            </a:r>
            <a:r>
              <a:rPr lang="en-US" dirty="0"/>
              <a:t> It Does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FFFF00"/>
                </a:solidFill>
              </a:rPr>
              <a:t>How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it </a:t>
            </a:r>
            <a:r>
              <a:rPr lang="en-US" dirty="0" smtClean="0"/>
              <a:t>Works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solidFill>
                  <a:srgbClr val="FFFF00"/>
                </a:solidFill>
              </a:rPr>
              <a:t>Future</a:t>
            </a:r>
            <a:r>
              <a:rPr lang="en-US" dirty="0" smtClean="0"/>
              <a:t> Aspirations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b="1" u="sng" dirty="0" smtClean="0"/>
              <a:t>Confused, Cant See, Please Ask!</a:t>
            </a:r>
            <a:endParaRPr lang="en-US" b="1" u="sng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13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I Find Out More?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www.apextestautomation.co.uk</a:t>
            </a:r>
            <a:endParaRPr lang="en-US" dirty="0"/>
          </a:p>
          <a:p>
            <a:r>
              <a:rPr lang="en-US" dirty="0"/>
              <a:t>Have A Go</a:t>
            </a:r>
          </a:p>
          <a:p>
            <a:r>
              <a:rPr lang="en-US" dirty="0" smtClean="0"/>
              <a:t>Documentation</a:t>
            </a:r>
          </a:p>
          <a:p>
            <a:r>
              <a:rPr lang="en-US" dirty="0" smtClean="0"/>
              <a:t>Read the User Guide </a:t>
            </a:r>
          </a:p>
          <a:p>
            <a:r>
              <a:rPr lang="en-US" dirty="0" smtClean="0"/>
              <a:t>Presentation</a:t>
            </a:r>
            <a:endParaRPr lang="en-US" dirty="0"/>
          </a:p>
          <a:p>
            <a:r>
              <a:rPr lang="en-US" dirty="0" smtClean="0"/>
              <a:t>Get </a:t>
            </a:r>
            <a:r>
              <a:rPr lang="en-US" dirty="0"/>
              <a:t>in touch - </a:t>
            </a:r>
            <a:r>
              <a:rPr lang="en-US" dirty="0" err="1"/>
              <a:t>simon@apextestautomation.co.uk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7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Small Print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Source MIT </a:t>
            </a:r>
            <a:r>
              <a:rPr lang="en-US" dirty="0" err="1" smtClean="0"/>
              <a:t>Licence</a:t>
            </a:r>
            <a:endParaRPr lang="en-US" dirty="0" smtClean="0"/>
          </a:p>
          <a:p>
            <a:r>
              <a:rPr lang="en-US" dirty="0" smtClean="0"/>
              <a:t>Code, Ideas and Documentation only </a:t>
            </a:r>
          </a:p>
          <a:p>
            <a:r>
              <a:rPr lang="en-US" dirty="0" smtClean="0"/>
              <a:t>Self Support </a:t>
            </a:r>
            <a:r>
              <a:rPr lang="mr-IN" dirty="0" smtClean="0"/>
              <a:t>–</a:t>
            </a:r>
            <a:r>
              <a:rPr lang="en-US" dirty="0" smtClean="0"/>
              <a:t> It’s APEX </a:t>
            </a:r>
          </a:p>
          <a:p>
            <a:r>
              <a:rPr lang="en-US" dirty="0" smtClean="0"/>
              <a:t>Selenium IDE not supported in FF55+</a:t>
            </a:r>
            <a:endParaRPr lang="en-US" dirty="0"/>
          </a:p>
          <a:p>
            <a:pPr lvl="1"/>
            <a:r>
              <a:rPr lang="en-US" dirty="0"/>
              <a:t>Downgrade to FF54</a:t>
            </a:r>
          </a:p>
          <a:p>
            <a:pPr lvl="1"/>
            <a:r>
              <a:rPr lang="en-US" dirty="0"/>
              <a:t>Use </a:t>
            </a:r>
            <a:r>
              <a:rPr lang="en-US" dirty="0" smtClean="0"/>
              <a:t>alternative </a:t>
            </a:r>
            <a:r>
              <a:rPr lang="en-US" dirty="0" smtClean="0"/>
              <a:t>runners, Ghost Inspector, </a:t>
            </a:r>
            <a:r>
              <a:rPr lang="en-US" dirty="0" err="1" smtClean="0"/>
              <a:t>SideeX</a:t>
            </a:r>
            <a:r>
              <a:rPr lang="en-US" dirty="0" smtClean="0"/>
              <a:t>, E2E, </a:t>
            </a:r>
            <a:r>
              <a:rPr lang="en-US" dirty="0" err="1" smtClean="0"/>
              <a:t>Kantu</a:t>
            </a:r>
            <a:r>
              <a:rPr lang="en-US" dirty="0" smtClean="0"/>
              <a:t>, </a:t>
            </a:r>
            <a:r>
              <a:rPr lang="en-US" dirty="0" err="1" smtClean="0"/>
              <a:t>IMcro</a:t>
            </a:r>
            <a:endParaRPr lang="en-US" dirty="0"/>
          </a:p>
          <a:p>
            <a:r>
              <a:rPr lang="en-US" dirty="0" smtClean="0"/>
              <a:t>Other Test Frameworks are Available</a:t>
            </a:r>
          </a:p>
          <a:p>
            <a:pPr lvl="1"/>
            <a:r>
              <a:rPr lang="en-US" dirty="0" smtClean="0"/>
              <a:t>Test Architect, </a:t>
            </a:r>
            <a:r>
              <a:rPr lang="en-US" dirty="0" err="1" smtClean="0"/>
              <a:t>Leaptest</a:t>
            </a:r>
            <a:r>
              <a:rPr lang="en-US" dirty="0"/>
              <a:t> </a:t>
            </a:r>
            <a:r>
              <a:rPr lang="en-US" dirty="0" err="1" smtClean="0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22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ATAF?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It’s …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rgbClr val="FFFF00"/>
                </a:solidFill>
              </a:rPr>
              <a:t>Test Framework</a:t>
            </a:r>
          </a:p>
          <a:p>
            <a:r>
              <a:rPr lang="en-US" dirty="0"/>
              <a:t>An Apex Application built </a:t>
            </a:r>
            <a:r>
              <a:rPr lang="en-US" b="1" dirty="0">
                <a:solidFill>
                  <a:srgbClr val="FFFF00"/>
                </a:solidFill>
              </a:rPr>
              <a:t>Apex </a:t>
            </a:r>
          </a:p>
          <a:p>
            <a:r>
              <a:rPr lang="en-US" dirty="0"/>
              <a:t>A “</a:t>
            </a:r>
            <a:r>
              <a:rPr lang="en-US" b="1" dirty="0">
                <a:solidFill>
                  <a:srgbClr val="FFFF00"/>
                </a:solidFill>
              </a:rPr>
              <a:t>Low Code</a:t>
            </a:r>
            <a:r>
              <a:rPr lang="en-US" dirty="0"/>
              <a:t>” Script Development Tool</a:t>
            </a:r>
          </a:p>
          <a:p>
            <a:r>
              <a:rPr lang="en-US" dirty="0"/>
              <a:t>An </a:t>
            </a:r>
            <a:r>
              <a:rPr lang="en-US" b="1" dirty="0">
                <a:solidFill>
                  <a:srgbClr val="FFFF00"/>
                </a:solidFill>
              </a:rPr>
              <a:t>Open Source Project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(MIT License)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7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Make Sure </a:t>
            </a:r>
            <a:r>
              <a:rPr lang="mr-IN" dirty="0" smtClean="0"/>
              <a:t>…</a:t>
            </a:r>
            <a:r>
              <a:rPr lang="en-GB" dirty="0" smtClean="0"/>
              <a:t>.</a:t>
            </a:r>
            <a:endParaRPr lang="en-US" dirty="0" smtClean="0"/>
          </a:p>
          <a:p>
            <a:r>
              <a:rPr lang="en-US" b="1" dirty="0" smtClean="0">
                <a:solidFill>
                  <a:srgbClr val="FFFF00"/>
                </a:solidFill>
              </a:rPr>
              <a:t>Repetition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smtClean="0"/>
              <a:t>in automated</a:t>
            </a:r>
          </a:p>
          <a:p>
            <a:r>
              <a:rPr lang="en-US" b="1" dirty="0" smtClean="0">
                <a:solidFill>
                  <a:srgbClr val="FFFF00"/>
                </a:solidFill>
              </a:rPr>
              <a:t>Backlog Items </a:t>
            </a:r>
            <a:r>
              <a:rPr lang="en-US" dirty="0" smtClean="0"/>
              <a:t>can stand alone</a:t>
            </a:r>
          </a:p>
          <a:p>
            <a:r>
              <a:rPr lang="en-US" b="1" dirty="0" smtClean="0">
                <a:solidFill>
                  <a:srgbClr val="FFFF00"/>
                </a:solidFill>
              </a:rPr>
              <a:t>Tasks duration </a:t>
            </a:r>
            <a:r>
              <a:rPr lang="en-US" dirty="0" smtClean="0"/>
              <a:t>is less than a day</a:t>
            </a:r>
          </a:p>
          <a:p>
            <a:r>
              <a:rPr lang="en-US" b="1" dirty="0" smtClean="0">
                <a:solidFill>
                  <a:srgbClr val="FFFF00"/>
                </a:solidFill>
              </a:rPr>
              <a:t>WIP Limits </a:t>
            </a:r>
            <a:r>
              <a:rPr lang="en-US" dirty="0" smtClean="0"/>
              <a:t>are respected</a:t>
            </a:r>
          </a:p>
          <a:p>
            <a:r>
              <a:rPr lang="en-US" b="1" dirty="0" smtClean="0">
                <a:solidFill>
                  <a:srgbClr val="FFFF00"/>
                </a:solidFill>
              </a:rPr>
              <a:t>Component exports </a:t>
            </a:r>
            <a:r>
              <a:rPr lang="en-US" dirty="0" smtClean="0"/>
              <a:t>and build options are used</a:t>
            </a:r>
          </a:p>
          <a:p>
            <a:r>
              <a:rPr lang="en-US" dirty="0" smtClean="0"/>
              <a:t>A formal </a:t>
            </a:r>
            <a:r>
              <a:rPr lang="en-US" b="1" dirty="0" smtClean="0">
                <a:solidFill>
                  <a:srgbClr val="FFFF00"/>
                </a:solidFill>
              </a:rPr>
              <a:t>methodology</a:t>
            </a:r>
            <a:r>
              <a:rPr lang="en-US" dirty="0" smtClean="0"/>
              <a:t> is used</a:t>
            </a:r>
          </a:p>
          <a:p>
            <a:r>
              <a:rPr lang="en-US" dirty="0" smtClean="0"/>
              <a:t>The backlog is managed using an </a:t>
            </a:r>
            <a:r>
              <a:rPr lang="en-US" b="1" dirty="0" smtClean="0">
                <a:solidFill>
                  <a:srgbClr val="FFFF00"/>
                </a:solidFill>
              </a:rPr>
              <a:t>Agile tools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236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smtClean="0"/>
              <a:t>Selenium?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It’s …</a:t>
            </a:r>
          </a:p>
          <a:p>
            <a:r>
              <a:rPr lang="en-US" dirty="0"/>
              <a:t>A </a:t>
            </a:r>
            <a:r>
              <a:rPr lang="en-US" b="1" dirty="0" smtClean="0">
                <a:solidFill>
                  <a:srgbClr val="FFFF00"/>
                </a:solidFill>
              </a:rPr>
              <a:t>Browser Automation </a:t>
            </a:r>
            <a:r>
              <a:rPr lang="en-US" dirty="0" smtClean="0"/>
              <a:t>tool</a:t>
            </a:r>
            <a:endParaRPr lang="en-US" b="1" dirty="0">
              <a:solidFill>
                <a:srgbClr val="FFFF00"/>
              </a:solidFill>
            </a:endParaRPr>
          </a:p>
          <a:p>
            <a:r>
              <a:rPr lang="en-US" dirty="0" smtClean="0"/>
              <a:t>An </a:t>
            </a:r>
            <a:r>
              <a:rPr lang="en-US" b="1" dirty="0">
                <a:solidFill>
                  <a:srgbClr val="FFFF00"/>
                </a:solidFill>
              </a:rPr>
              <a:t>Open Source </a:t>
            </a:r>
            <a:r>
              <a:rPr lang="en-US" b="1" dirty="0" smtClean="0">
                <a:solidFill>
                  <a:srgbClr val="FFFF00"/>
                </a:solidFill>
              </a:rPr>
              <a:t>Project </a:t>
            </a:r>
            <a:endParaRPr lang="en-US" dirty="0" smtClean="0">
              <a:solidFill>
                <a:srgbClr val="FFFF00"/>
              </a:solidFill>
            </a:endParaRPr>
          </a:p>
          <a:p>
            <a:r>
              <a:rPr lang="en-US" b="1" dirty="0" smtClean="0"/>
              <a:t>A </a:t>
            </a:r>
            <a:r>
              <a:rPr lang="en-US" b="1" dirty="0" smtClean="0">
                <a:solidFill>
                  <a:srgbClr val="FFFF00"/>
                </a:solidFill>
              </a:rPr>
              <a:t>Firefox Plugin </a:t>
            </a:r>
            <a:r>
              <a:rPr lang="en-US" b="1" dirty="0" smtClean="0"/>
              <a:t>(Selenium IDE)</a:t>
            </a:r>
          </a:p>
          <a:p>
            <a:endParaRPr lang="en-US" b="1" dirty="0" smtClean="0">
              <a:solidFill>
                <a:srgbClr val="FFFF00"/>
              </a:solidFill>
            </a:endParaRPr>
          </a:p>
          <a:p>
            <a:pPr marL="0" indent="0" algn="ctr">
              <a:buNone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705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It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0194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…</a:t>
            </a:r>
          </a:p>
          <a:p>
            <a:r>
              <a:rPr lang="en-US" dirty="0"/>
              <a:t>Can </a:t>
            </a:r>
            <a:r>
              <a:rPr lang="en-US" b="1" dirty="0">
                <a:solidFill>
                  <a:srgbClr val="FFFF00"/>
                </a:solidFill>
              </a:rPr>
              <a:t>Design and Build Test Automation Scripts</a:t>
            </a:r>
          </a:p>
          <a:p>
            <a:r>
              <a:rPr lang="en-US" dirty="0" smtClean="0"/>
              <a:t>Integrates </a:t>
            </a:r>
            <a:r>
              <a:rPr lang="en-US" dirty="0"/>
              <a:t>with </a:t>
            </a:r>
            <a:r>
              <a:rPr lang="en-US" b="1" dirty="0">
                <a:solidFill>
                  <a:srgbClr val="FFFF00"/>
                </a:solidFill>
              </a:rPr>
              <a:t>Continuous Integration</a:t>
            </a:r>
            <a:r>
              <a:rPr lang="en-US" b="1" dirty="0"/>
              <a:t> </a:t>
            </a:r>
            <a:r>
              <a:rPr lang="en-US" dirty="0"/>
              <a:t>Platforms</a:t>
            </a:r>
          </a:p>
          <a:p>
            <a:r>
              <a:rPr lang="en-US" dirty="0"/>
              <a:t>Integrates </a:t>
            </a:r>
            <a:r>
              <a:rPr lang="en-US" dirty="0" smtClean="0"/>
              <a:t>with </a:t>
            </a:r>
            <a:r>
              <a:rPr lang="en-US" b="1" dirty="0">
                <a:solidFill>
                  <a:srgbClr val="FFFF00"/>
                </a:solidFill>
              </a:rPr>
              <a:t>Cloud Testing </a:t>
            </a:r>
            <a:r>
              <a:rPr lang="en-US" dirty="0"/>
              <a:t>Environments</a:t>
            </a:r>
          </a:p>
          <a:p>
            <a:r>
              <a:rPr lang="en-US" dirty="0"/>
              <a:t>Supports </a:t>
            </a:r>
            <a:r>
              <a:rPr lang="en-US" b="1" dirty="0">
                <a:solidFill>
                  <a:srgbClr val="FFFF00"/>
                </a:solidFill>
              </a:rPr>
              <a:t>Test Driven Development</a:t>
            </a:r>
          </a:p>
          <a:p>
            <a:r>
              <a:rPr lang="en-US" dirty="0"/>
              <a:t>Supports </a:t>
            </a:r>
            <a:r>
              <a:rPr lang="en-US" b="1" dirty="0">
                <a:solidFill>
                  <a:srgbClr val="FFFF00"/>
                </a:solidFill>
              </a:rPr>
              <a:t>Data Driven Testing</a:t>
            </a:r>
          </a:p>
          <a:p>
            <a:r>
              <a:rPr lang="en-US" dirty="0"/>
              <a:t>Produces </a:t>
            </a:r>
            <a:r>
              <a:rPr lang="en-US" b="1" dirty="0">
                <a:solidFill>
                  <a:srgbClr val="FFFF00"/>
                </a:solidFill>
              </a:rPr>
              <a:t>UAT Scripts</a:t>
            </a:r>
          </a:p>
          <a:p>
            <a:r>
              <a:rPr lang="en-US" dirty="0"/>
              <a:t>Provides </a:t>
            </a:r>
            <a:r>
              <a:rPr lang="en-US" b="1" dirty="0">
                <a:solidFill>
                  <a:srgbClr val="FFFF00"/>
                </a:solidFill>
              </a:rPr>
              <a:t>Test Reports</a:t>
            </a:r>
          </a:p>
        </p:txBody>
      </p:sp>
    </p:spTree>
    <p:extLst>
      <p:ext uri="{BB962C8B-B14F-4D97-AF65-F5344CB8AC3E}">
        <p14:creationId xmlns:p14="http://schemas.microsoft.com/office/powerpoint/2010/main" val="82328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tf00001032</Template>
  <TotalTime>8828</TotalTime>
  <Words>805</Words>
  <Application>Microsoft Macintosh PowerPoint</Application>
  <PresentationFormat>Widescreen</PresentationFormat>
  <Paragraphs>245</Paragraphs>
  <Slides>26</Slides>
  <Notes>12</Notes>
  <HiddenSlides>9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Calibri</vt:lpstr>
      <vt:lpstr>Mangal</vt:lpstr>
      <vt:lpstr>Trebuchet MS</vt:lpstr>
      <vt:lpstr>Arial</vt:lpstr>
      <vt:lpstr>Berlin</vt:lpstr>
      <vt:lpstr>PowerPoint Presentation</vt:lpstr>
      <vt:lpstr>Apex Test Automation</vt:lpstr>
      <vt:lpstr>Session Outcomes</vt:lpstr>
      <vt:lpstr>How Can I Find Out More?</vt:lpstr>
      <vt:lpstr>Small Print</vt:lpstr>
      <vt:lpstr>What Is ATAF?</vt:lpstr>
      <vt:lpstr>Agile Tips</vt:lpstr>
      <vt:lpstr>What Is Selenium?</vt:lpstr>
      <vt:lpstr>What Does It Do?</vt:lpstr>
      <vt:lpstr>How Does It Do It?</vt:lpstr>
      <vt:lpstr>How Does It Work?</vt:lpstr>
      <vt:lpstr>PowerPoint Presentation</vt:lpstr>
      <vt:lpstr>Project / Specification / Case / Condition</vt:lpstr>
      <vt:lpstr>Project / Specification / Case / Condition</vt:lpstr>
      <vt:lpstr>Running Scripts Manually</vt:lpstr>
      <vt:lpstr>Running Scripts Manually</vt:lpstr>
      <vt:lpstr>Running Scripts In The Cloud</vt:lpstr>
      <vt:lpstr>Running Scripts In The Cloud</vt:lpstr>
      <vt:lpstr>Test Driven Development</vt:lpstr>
      <vt:lpstr>Data Driven Testing</vt:lpstr>
      <vt:lpstr>Data Driven Testing</vt:lpstr>
      <vt:lpstr>UAT Scripts</vt:lpstr>
      <vt:lpstr>Reports</vt:lpstr>
      <vt:lpstr>Why Do I Need It?</vt:lpstr>
      <vt:lpstr>Future Aspirations</vt:lpstr>
      <vt:lpstr>PowerPoint Presentation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Kaplan</dc:creator>
  <cp:lastModifiedBy>Simon Hunt</cp:lastModifiedBy>
  <cp:revision>108</cp:revision>
  <cp:lastPrinted>2017-06-27T14:14:12Z</cp:lastPrinted>
  <dcterms:created xsi:type="dcterms:W3CDTF">2017-01-16T19:57:52Z</dcterms:created>
  <dcterms:modified xsi:type="dcterms:W3CDTF">2017-11-23T12:23:36Z</dcterms:modified>
</cp:coreProperties>
</file>